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8" r:id="rId4"/>
    <p:sldId id="258" r:id="rId5"/>
    <p:sldId id="259" r:id="rId6"/>
    <p:sldId id="260" r:id="rId7"/>
    <p:sldId id="261" r:id="rId8"/>
    <p:sldId id="262" r:id="rId9"/>
    <p:sldId id="263" r:id="rId10"/>
    <p:sldId id="296" r:id="rId11"/>
    <p:sldId id="264" r:id="rId12"/>
    <p:sldId id="265" r:id="rId13"/>
    <p:sldId id="289" r:id="rId14"/>
    <p:sldId id="266" r:id="rId15"/>
    <p:sldId id="267" r:id="rId16"/>
    <p:sldId id="269" r:id="rId17"/>
    <p:sldId id="270" r:id="rId18"/>
    <p:sldId id="293" r:id="rId19"/>
    <p:sldId id="291" r:id="rId20"/>
    <p:sldId id="271" r:id="rId21"/>
    <p:sldId id="273" r:id="rId22"/>
    <p:sldId id="272" r:id="rId23"/>
    <p:sldId id="294" r:id="rId24"/>
    <p:sldId id="295" r:id="rId25"/>
    <p:sldId id="277" r:id="rId26"/>
    <p:sldId id="279" r:id="rId27"/>
    <p:sldId id="280" r:id="rId28"/>
    <p:sldId id="283" r:id="rId29"/>
    <p:sldId id="282" r:id="rId30"/>
    <p:sldId id="284" r:id="rId31"/>
    <p:sldId id="285" r:id="rId32"/>
    <p:sldId id="286" r:id="rId33"/>
    <p:sldId id="290"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6EF"/>
    <a:srgbClr val="FCF6FB"/>
    <a:srgbClr val="D96994"/>
    <a:srgbClr val="C03A87"/>
    <a:srgbClr val="E6CEDF"/>
    <a:srgbClr val="FCF6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71" autoAdjust="0"/>
    <p:restoredTop sz="94660"/>
  </p:normalViewPr>
  <p:slideViewPr>
    <p:cSldViewPr snapToGrid="0">
      <p:cViewPr varScale="1">
        <p:scale>
          <a:sx n="57" d="100"/>
          <a:sy n="57" d="100"/>
        </p:scale>
        <p:origin x="108" y="12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8DE3-51EB-4162-A595-3ED3EF33BC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949B413E-FE36-4A80-999D-2125465438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9B16CFE4-1DFE-4350-98A4-ECF6C397F632}"/>
              </a:ext>
            </a:extLst>
          </p:cNvPr>
          <p:cNvSpPr>
            <a:spLocks noGrp="1"/>
          </p:cNvSpPr>
          <p:nvPr>
            <p:ph type="dt" sz="half" idx="10"/>
          </p:nvPr>
        </p:nvSpPr>
        <p:spPr/>
        <p:txBody>
          <a:bodyPr/>
          <a:lstStyle/>
          <a:p>
            <a:fld id="{D63EFD5F-4700-4244-B39E-E15EB6963AE0}" type="datetimeFigureOut">
              <a:rPr lang="en-IE" smtClean="0"/>
              <a:t>08/07/2020</a:t>
            </a:fld>
            <a:endParaRPr lang="en-IE"/>
          </a:p>
        </p:txBody>
      </p:sp>
      <p:sp>
        <p:nvSpPr>
          <p:cNvPr id="5" name="Footer Placeholder 4">
            <a:extLst>
              <a:ext uri="{FF2B5EF4-FFF2-40B4-BE49-F238E27FC236}">
                <a16:creationId xmlns:a16="http://schemas.microsoft.com/office/drawing/2014/main" id="{70B198D3-D35C-45CD-882F-86E30FB4BE6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3CD0F6E-8C4E-48FB-89B1-E399C122D554}"/>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4071909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2068-CE5E-4300-A9BA-BCF8D7D8269A}"/>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9AC93B3F-107D-4EBC-87C8-6B50A34DE9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8145E13-0FCD-4060-9681-889833092C01}"/>
              </a:ext>
            </a:extLst>
          </p:cNvPr>
          <p:cNvSpPr>
            <a:spLocks noGrp="1"/>
          </p:cNvSpPr>
          <p:nvPr>
            <p:ph type="dt" sz="half" idx="10"/>
          </p:nvPr>
        </p:nvSpPr>
        <p:spPr/>
        <p:txBody>
          <a:bodyPr/>
          <a:lstStyle/>
          <a:p>
            <a:fld id="{D63EFD5F-4700-4244-B39E-E15EB6963AE0}" type="datetimeFigureOut">
              <a:rPr lang="en-IE" smtClean="0"/>
              <a:t>08/07/2020</a:t>
            </a:fld>
            <a:endParaRPr lang="en-IE"/>
          </a:p>
        </p:txBody>
      </p:sp>
      <p:sp>
        <p:nvSpPr>
          <p:cNvPr id="5" name="Footer Placeholder 4">
            <a:extLst>
              <a:ext uri="{FF2B5EF4-FFF2-40B4-BE49-F238E27FC236}">
                <a16:creationId xmlns:a16="http://schemas.microsoft.com/office/drawing/2014/main" id="{FEBF36E9-CFEE-4CA5-B814-DEAED0572C9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8B2CBB1-3B84-4E82-B20B-07277E8B85B7}"/>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932380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4B179-DFF0-4B52-BFB7-FC2FDC4667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299A23E-F83A-4B96-B0FD-DDC3099A1C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130C439-5F6F-45C6-9EB8-48AC77315279}"/>
              </a:ext>
            </a:extLst>
          </p:cNvPr>
          <p:cNvSpPr>
            <a:spLocks noGrp="1"/>
          </p:cNvSpPr>
          <p:nvPr>
            <p:ph type="dt" sz="half" idx="10"/>
          </p:nvPr>
        </p:nvSpPr>
        <p:spPr/>
        <p:txBody>
          <a:bodyPr/>
          <a:lstStyle/>
          <a:p>
            <a:fld id="{D63EFD5F-4700-4244-B39E-E15EB6963AE0}" type="datetimeFigureOut">
              <a:rPr lang="en-IE" smtClean="0"/>
              <a:t>08/07/2020</a:t>
            </a:fld>
            <a:endParaRPr lang="en-IE"/>
          </a:p>
        </p:txBody>
      </p:sp>
      <p:sp>
        <p:nvSpPr>
          <p:cNvPr id="5" name="Footer Placeholder 4">
            <a:extLst>
              <a:ext uri="{FF2B5EF4-FFF2-40B4-BE49-F238E27FC236}">
                <a16:creationId xmlns:a16="http://schemas.microsoft.com/office/drawing/2014/main" id="{228FDC13-C129-45EA-89BA-4E781DD8894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27AF526-411A-40E3-8FDB-B1C988158A02}"/>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103613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4D02-3FCB-4621-A57F-90A8B74AAB54}"/>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75C22012-0589-42B2-9D3F-D6C6DD5283A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2B67792-4D0D-4123-AC43-20F23E0117B4}"/>
              </a:ext>
            </a:extLst>
          </p:cNvPr>
          <p:cNvSpPr>
            <a:spLocks noGrp="1"/>
          </p:cNvSpPr>
          <p:nvPr>
            <p:ph type="dt" sz="half" idx="10"/>
          </p:nvPr>
        </p:nvSpPr>
        <p:spPr/>
        <p:txBody>
          <a:bodyPr/>
          <a:lstStyle/>
          <a:p>
            <a:fld id="{D63EFD5F-4700-4244-B39E-E15EB6963AE0}" type="datetimeFigureOut">
              <a:rPr lang="en-IE" smtClean="0"/>
              <a:t>08/07/2020</a:t>
            </a:fld>
            <a:endParaRPr lang="en-IE"/>
          </a:p>
        </p:txBody>
      </p:sp>
      <p:sp>
        <p:nvSpPr>
          <p:cNvPr id="5" name="Footer Placeholder 4">
            <a:extLst>
              <a:ext uri="{FF2B5EF4-FFF2-40B4-BE49-F238E27FC236}">
                <a16:creationId xmlns:a16="http://schemas.microsoft.com/office/drawing/2014/main" id="{E259A2FE-09D5-4367-99F1-94DBEF972F8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EC2FC27-46F6-4D76-A973-BD5528D6A467}"/>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2337421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A1600-E3AB-4B97-9C7C-C6CEA63C23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87E2BE38-8066-4F35-BC71-88E77A4C26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6728E3-8FA0-4FBD-AF02-45CFC94F7390}"/>
              </a:ext>
            </a:extLst>
          </p:cNvPr>
          <p:cNvSpPr>
            <a:spLocks noGrp="1"/>
          </p:cNvSpPr>
          <p:nvPr>
            <p:ph type="dt" sz="half" idx="10"/>
          </p:nvPr>
        </p:nvSpPr>
        <p:spPr/>
        <p:txBody>
          <a:bodyPr/>
          <a:lstStyle/>
          <a:p>
            <a:fld id="{D63EFD5F-4700-4244-B39E-E15EB6963AE0}" type="datetimeFigureOut">
              <a:rPr lang="en-IE" smtClean="0"/>
              <a:t>08/07/2020</a:t>
            </a:fld>
            <a:endParaRPr lang="en-IE"/>
          </a:p>
        </p:txBody>
      </p:sp>
      <p:sp>
        <p:nvSpPr>
          <p:cNvPr id="5" name="Footer Placeholder 4">
            <a:extLst>
              <a:ext uri="{FF2B5EF4-FFF2-40B4-BE49-F238E27FC236}">
                <a16:creationId xmlns:a16="http://schemas.microsoft.com/office/drawing/2014/main" id="{A2A6F473-078C-469D-8617-3DBD322D026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D8D5CA0-2FEB-466C-831E-78A24A2B60FE}"/>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3773785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D8CE-503A-43E9-A46C-1EA72B90677C}"/>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8A86E2C1-70AE-4DAB-B12E-77C4447F3C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3FFABBC2-2823-4ECD-B680-9CEE0443DF1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7B1DF261-0A22-4F3D-B832-EF0A81118F3E}"/>
              </a:ext>
            </a:extLst>
          </p:cNvPr>
          <p:cNvSpPr>
            <a:spLocks noGrp="1"/>
          </p:cNvSpPr>
          <p:nvPr>
            <p:ph type="dt" sz="half" idx="10"/>
          </p:nvPr>
        </p:nvSpPr>
        <p:spPr/>
        <p:txBody>
          <a:bodyPr/>
          <a:lstStyle/>
          <a:p>
            <a:fld id="{D63EFD5F-4700-4244-B39E-E15EB6963AE0}" type="datetimeFigureOut">
              <a:rPr lang="en-IE" smtClean="0"/>
              <a:t>08/07/2020</a:t>
            </a:fld>
            <a:endParaRPr lang="en-IE"/>
          </a:p>
        </p:txBody>
      </p:sp>
      <p:sp>
        <p:nvSpPr>
          <p:cNvPr id="6" name="Footer Placeholder 5">
            <a:extLst>
              <a:ext uri="{FF2B5EF4-FFF2-40B4-BE49-F238E27FC236}">
                <a16:creationId xmlns:a16="http://schemas.microsoft.com/office/drawing/2014/main" id="{6B300698-CCA3-4521-BA52-3491C4AC2C5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C816052E-BAE2-4668-A1D1-B5C0B98C0DEB}"/>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2075523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E7FA-1779-4E3A-A8B9-80193AD7A142}"/>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14D1B922-1E9A-4709-9C76-7851052E83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9E1608-A173-4E3D-98CB-0007D797632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E37457B8-DBC2-47EB-8A3B-AE7AB34A3C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B92A33-4452-4D86-8CDB-E955934B1A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888E414C-58FF-4E83-9B85-D7D799191FC2}"/>
              </a:ext>
            </a:extLst>
          </p:cNvPr>
          <p:cNvSpPr>
            <a:spLocks noGrp="1"/>
          </p:cNvSpPr>
          <p:nvPr>
            <p:ph type="dt" sz="half" idx="10"/>
          </p:nvPr>
        </p:nvSpPr>
        <p:spPr/>
        <p:txBody>
          <a:bodyPr/>
          <a:lstStyle/>
          <a:p>
            <a:fld id="{D63EFD5F-4700-4244-B39E-E15EB6963AE0}" type="datetimeFigureOut">
              <a:rPr lang="en-IE" smtClean="0"/>
              <a:t>08/07/2020</a:t>
            </a:fld>
            <a:endParaRPr lang="en-IE"/>
          </a:p>
        </p:txBody>
      </p:sp>
      <p:sp>
        <p:nvSpPr>
          <p:cNvPr id="8" name="Footer Placeholder 7">
            <a:extLst>
              <a:ext uri="{FF2B5EF4-FFF2-40B4-BE49-F238E27FC236}">
                <a16:creationId xmlns:a16="http://schemas.microsoft.com/office/drawing/2014/main" id="{3986FE1E-A13E-4766-BD48-29C29300A54C}"/>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4209B4FE-A33E-4245-80F9-4CED22DB4830}"/>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74234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247F-5A63-4EBC-9309-E9530286C476}"/>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02E91C02-3AFB-4C94-9FA1-5B80516E06CB}"/>
              </a:ext>
            </a:extLst>
          </p:cNvPr>
          <p:cNvSpPr>
            <a:spLocks noGrp="1"/>
          </p:cNvSpPr>
          <p:nvPr>
            <p:ph type="dt" sz="half" idx="10"/>
          </p:nvPr>
        </p:nvSpPr>
        <p:spPr/>
        <p:txBody>
          <a:bodyPr/>
          <a:lstStyle/>
          <a:p>
            <a:fld id="{D63EFD5F-4700-4244-B39E-E15EB6963AE0}" type="datetimeFigureOut">
              <a:rPr lang="en-IE" smtClean="0"/>
              <a:t>08/07/2020</a:t>
            </a:fld>
            <a:endParaRPr lang="en-IE"/>
          </a:p>
        </p:txBody>
      </p:sp>
      <p:sp>
        <p:nvSpPr>
          <p:cNvPr id="4" name="Footer Placeholder 3">
            <a:extLst>
              <a:ext uri="{FF2B5EF4-FFF2-40B4-BE49-F238E27FC236}">
                <a16:creationId xmlns:a16="http://schemas.microsoft.com/office/drawing/2014/main" id="{663D7634-3A0B-4BAE-8E7A-A078F35B3CA6}"/>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A7397BFF-EE42-4A76-8EC4-C19FF648CE4A}"/>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2304287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6C04DC-D29B-42D0-9690-C387E97E2539}"/>
              </a:ext>
            </a:extLst>
          </p:cNvPr>
          <p:cNvSpPr>
            <a:spLocks noGrp="1"/>
          </p:cNvSpPr>
          <p:nvPr>
            <p:ph type="dt" sz="half" idx="10"/>
          </p:nvPr>
        </p:nvSpPr>
        <p:spPr/>
        <p:txBody>
          <a:bodyPr/>
          <a:lstStyle/>
          <a:p>
            <a:fld id="{D63EFD5F-4700-4244-B39E-E15EB6963AE0}" type="datetimeFigureOut">
              <a:rPr lang="en-IE" smtClean="0"/>
              <a:t>08/07/2020</a:t>
            </a:fld>
            <a:endParaRPr lang="en-IE"/>
          </a:p>
        </p:txBody>
      </p:sp>
      <p:sp>
        <p:nvSpPr>
          <p:cNvPr id="3" name="Footer Placeholder 2">
            <a:extLst>
              <a:ext uri="{FF2B5EF4-FFF2-40B4-BE49-F238E27FC236}">
                <a16:creationId xmlns:a16="http://schemas.microsoft.com/office/drawing/2014/main" id="{FDECCC71-385A-4395-8D6A-B465B873F30D}"/>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101D34F5-FD58-4CF7-A74A-B271411ADDD0}"/>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4092293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19D8-F2ED-4BB1-9826-ABA961298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F97A03F0-D7E2-4CFF-B081-1CF94B1EE6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C709768-8CD8-474B-B081-589A331B9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AA99EF-7B00-48EA-BE0A-A3886384FADE}"/>
              </a:ext>
            </a:extLst>
          </p:cNvPr>
          <p:cNvSpPr>
            <a:spLocks noGrp="1"/>
          </p:cNvSpPr>
          <p:nvPr>
            <p:ph type="dt" sz="half" idx="10"/>
          </p:nvPr>
        </p:nvSpPr>
        <p:spPr/>
        <p:txBody>
          <a:bodyPr/>
          <a:lstStyle/>
          <a:p>
            <a:fld id="{D63EFD5F-4700-4244-B39E-E15EB6963AE0}" type="datetimeFigureOut">
              <a:rPr lang="en-IE" smtClean="0"/>
              <a:t>08/07/2020</a:t>
            </a:fld>
            <a:endParaRPr lang="en-IE"/>
          </a:p>
        </p:txBody>
      </p:sp>
      <p:sp>
        <p:nvSpPr>
          <p:cNvPr id="6" name="Footer Placeholder 5">
            <a:extLst>
              <a:ext uri="{FF2B5EF4-FFF2-40B4-BE49-F238E27FC236}">
                <a16:creationId xmlns:a16="http://schemas.microsoft.com/office/drawing/2014/main" id="{01376F0B-2E69-42B1-A4DA-EDF742E9A07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58CABE8C-BE8B-418E-853E-BBCDCE1B6093}"/>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200910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DA55-E3F2-4FD0-96A6-15333E4EB5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5EC70469-3B03-46CD-B025-C259F6F936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C7BD6EEF-E64C-4DF2-9B7A-132292766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17666C-CD0A-4EE4-AA37-824AA16AB75B}"/>
              </a:ext>
            </a:extLst>
          </p:cNvPr>
          <p:cNvSpPr>
            <a:spLocks noGrp="1"/>
          </p:cNvSpPr>
          <p:nvPr>
            <p:ph type="dt" sz="half" idx="10"/>
          </p:nvPr>
        </p:nvSpPr>
        <p:spPr/>
        <p:txBody>
          <a:bodyPr/>
          <a:lstStyle/>
          <a:p>
            <a:fld id="{D63EFD5F-4700-4244-B39E-E15EB6963AE0}" type="datetimeFigureOut">
              <a:rPr lang="en-IE" smtClean="0"/>
              <a:t>08/07/2020</a:t>
            </a:fld>
            <a:endParaRPr lang="en-IE"/>
          </a:p>
        </p:txBody>
      </p:sp>
      <p:sp>
        <p:nvSpPr>
          <p:cNvPr id="6" name="Footer Placeholder 5">
            <a:extLst>
              <a:ext uri="{FF2B5EF4-FFF2-40B4-BE49-F238E27FC236}">
                <a16:creationId xmlns:a16="http://schemas.microsoft.com/office/drawing/2014/main" id="{5A912746-1887-4C97-8BB3-ADB58E7E779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7A66646-C77B-4A2D-A310-93CAB6504B22}"/>
              </a:ext>
            </a:extLst>
          </p:cNvPr>
          <p:cNvSpPr>
            <a:spLocks noGrp="1"/>
          </p:cNvSpPr>
          <p:nvPr>
            <p:ph type="sldNum" sz="quarter" idx="12"/>
          </p:nvPr>
        </p:nvSpPr>
        <p:spPr/>
        <p:txBody>
          <a:bodyPr/>
          <a:lstStyle/>
          <a:p>
            <a:fld id="{9B339173-36EB-40F0-8286-3EF645C257DD}" type="slidenum">
              <a:rPr lang="en-IE" smtClean="0"/>
              <a:t>‹#›</a:t>
            </a:fld>
            <a:endParaRPr lang="en-IE"/>
          </a:p>
        </p:txBody>
      </p:sp>
    </p:spTree>
    <p:extLst>
      <p:ext uri="{BB962C8B-B14F-4D97-AF65-F5344CB8AC3E}">
        <p14:creationId xmlns:p14="http://schemas.microsoft.com/office/powerpoint/2010/main" val="1406411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C03A87">
                <a:alpha val="38000"/>
              </a:srgbClr>
            </a:gs>
            <a:gs pos="74000">
              <a:schemeClr val="bg2">
                <a:lumMod val="75000"/>
              </a:schemeClr>
            </a:gs>
            <a:gs pos="83000">
              <a:srgbClr val="FCF6FB"/>
            </a:gs>
            <a:gs pos="100000">
              <a:srgbClr val="E6CEDF"/>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7A9A0B-9CF7-410A-ADC8-3A880E3B5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7384C07-0F26-441F-9F1F-A250DEB268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161560E-98B7-42C0-8B1B-27E351E23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EFD5F-4700-4244-B39E-E15EB6963AE0}" type="datetimeFigureOut">
              <a:rPr lang="en-IE" smtClean="0"/>
              <a:t>08/07/2020</a:t>
            </a:fld>
            <a:endParaRPr lang="en-IE"/>
          </a:p>
        </p:txBody>
      </p:sp>
      <p:sp>
        <p:nvSpPr>
          <p:cNvPr id="5" name="Footer Placeholder 4">
            <a:extLst>
              <a:ext uri="{FF2B5EF4-FFF2-40B4-BE49-F238E27FC236}">
                <a16:creationId xmlns:a16="http://schemas.microsoft.com/office/drawing/2014/main" id="{0AF8E6CA-A2CC-43B8-A1F4-EA168C9E05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91C5F4DA-E15B-4446-B95E-4C41A03E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339173-36EB-40F0-8286-3EF645C257DD}" type="slidenum">
              <a:rPr lang="en-IE" smtClean="0"/>
              <a:t>‹#›</a:t>
            </a:fld>
            <a:endParaRPr lang="en-IE"/>
          </a:p>
        </p:txBody>
      </p:sp>
    </p:spTree>
    <p:extLst>
      <p:ext uri="{BB962C8B-B14F-4D97-AF65-F5344CB8AC3E}">
        <p14:creationId xmlns:p14="http://schemas.microsoft.com/office/powerpoint/2010/main" val="3071846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AC90-B7C7-40A5-991A-5281D16AD436}"/>
              </a:ext>
            </a:extLst>
          </p:cNvPr>
          <p:cNvSpPr>
            <a:spLocks noGrp="1"/>
          </p:cNvSpPr>
          <p:nvPr>
            <p:ph type="ctrTitle"/>
          </p:nvPr>
        </p:nvSpPr>
        <p:spPr>
          <a:xfrm>
            <a:off x="1524000" y="623148"/>
            <a:ext cx="9144000" cy="3991228"/>
          </a:xfrm>
        </p:spPr>
        <p:txBody>
          <a:bodyPr>
            <a:normAutofit fontScale="90000"/>
          </a:bodyPr>
          <a:lstStyle/>
          <a:p>
            <a:r>
              <a:rPr lang="en-IE" sz="4800" b="1" dirty="0" err="1">
                <a:latin typeface="Arial" panose="020B0604020202020204" pitchFamily="34" charset="0"/>
                <a:cs typeface="Arial" panose="020B0604020202020204" pitchFamily="34" charset="0"/>
              </a:rPr>
              <a:t>Pawdopter</a:t>
            </a:r>
            <a:br>
              <a:rPr lang="en-IE" sz="4800" b="1" dirty="0">
                <a:latin typeface="Arial" panose="020B0604020202020204" pitchFamily="34" charset="0"/>
                <a:cs typeface="Arial" panose="020B0604020202020204" pitchFamily="34" charset="0"/>
              </a:rPr>
            </a:br>
            <a:br>
              <a:rPr lang="en-IE" sz="4800" b="1" dirty="0">
                <a:latin typeface="Arial" panose="020B0604020202020204" pitchFamily="34" charset="0"/>
                <a:cs typeface="Arial" panose="020B0604020202020204" pitchFamily="34" charset="0"/>
              </a:rPr>
            </a:br>
            <a:r>
              <a:rPr lang="en-GB" sz="4800" b="1" i="1" dirty="0">
                <a:latin typeface="Arial" panose="020B0604020202020204" pitchFamily="34" charset="0"/>
                <a:cs typeface="Arial" panose="020B0604020202020204" pitchFamily="34" charset="0"/>
              </a:rPr>
              <a:t>Mobile Application, connected to IoT Home Device, for potential Animal Adopters to find their Pet to love</a:t>
            </a:r>
            <a:endParaRPr lang="en-IE" sz="4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720EDF95-F028-4F66-BCE5-D2168B53C1DA}"/>
              </a:ext>
            </a:extLst>
          </p:cNvPr>
          <p:cNvSpPr>
            <a:spLocks noGrp="1"/>
          </p:cNvSpPr>
          <p:nvPr>
            <p:ph type="subTitle" idx="1"/>
          </p:nvPr>
        </p:nvSpPr>
        <p:spPr>
          <a:xfrm>
            <a:off x="1524000" y="5104185"/>
            <a:ext cx="9144000" cy="1655762"/>
          </a:xfrm>
        </p:spPr>
        <p:txBody>
          <a:bodyPr/>
          <a:lstStyle/>
          <a:p>
            <a:r>
              <a:rPr lang="en-IE" dirty="0"/>
              <a:t>Paula Carine </a:t>
            </a:r>
            <a:r>
              <a:rPr lang="en-IE" dirty="0" err="1"/>
              <a:t>Oehme</a:t>
            </a:r>
            <a:r>
              <a:rPr lang="en-IE" dirty="0"/>
              <a:t> 2957903</a:t>
            </a:r>
          </a:p>
          <a:p>
            <a:r>
              <a:rPr lang="en-IE" dirty="0"/>
              <a:t>Sarah </a:t>
            </a:r>
            <a:r>
              <a:rPr lang="en-IE" dirty="0" err="1"/>
              <a:t>Narayamy</a:t>
            </a:r>
            <a:r>
              <a:rPr lang="en-IE" dirty="0"/>
              <a:t> Tavares Silva 2960992</a:t>
            </a:r>
          </a:p>
        </p:txBody>
      </p:sp>
      <p:pic>
        <p:nvPicPr>
          <p:cNvPr id="5" name="Picture 4">
            <a:extLst>
              <a:ext uri="{FF2B5EF4-FFF2-40B4-BE49-F238E27FC236}">
                <a16:creationId xmlns:a16="http://schemas.microsoft.com/office/drawing/2014/main" id="{ED69FCA5-5913-41D2-98F2-BDC66A03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6" y="63842"/>
            <a:ext cx="2440902" cy="1787164"/>
          </a:xfrm>
          <a:prstGeom prst="rect">
            <a:avLst/>
          </a:prstGeom>
        </p:spPr>
      </p:pic>
    </p:spTree>
    <p:extLst>
      <p:ext uri="{BB962C8B-B14F-4D97-AF65-F5344CB8AC3E}">
        <p14:creationId xmlns:p14="http://schemas.microsoft.com/office/powerpoint/2010/main" val="363864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E2A7-CF9B-40B7-BEE1-45155F1EE5F2}"/>
              </a:ext>
            </a:extLst>
          </p:cNvPr>
          <p:cNvSpPr>
            <a:spLocks noGrp="1"/>
          </p:cNvSpPr>
          <p:nvPr>
            <p:ph type="title"/>
          </p:nvPr>
        </p:nvSpPr>
        <p:spPr/>
        <p:txBody>
          <a:bodyPr/>
          <a:lstStyle/>
          <a:p>
            <a:r>
              <a:rPr lang="en-IE" dirty="0"/>
              <a:t>System Requirements (Initial Survey Results):</a:t>
            </a:r>
          </a:p>
        </p:txBody>
      </p:sp>
      <p:pic>
        <p:nvPicPr>
          <p:cNvPr id="4" name="Picture 3">
            <a:extLst>
              <a:ext uri="{FF2B5EF4-FFF2-40B4-BE49-F238E27FC236}">
                <a16:creationId xmlns:a16="http://schemas.microsoft.com/office/drawing/2014/main" id="{AACBF025-03BC-42C4-958A-E6D783F79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6" name="Picture 5">
            <a:extLst>
              <a:ext uri="{FF2B5EF4-FFF2-40B4-BE49-F238E27FC236}">
                <a16:creationId xmlns:a16="http://schemas.microsoft.com/office/drawing/2014/main" id="{48096612-2CA3-47C8-AEE9-9E28604463D3}"/>
              </a:ext>
            </a:extLst>
          </p:cNvPr>
          <p:cNvPicPr>
            <a:picLocks noChangeAspect="1"/>
          </p:cNvPicPr>
          <p:nvPr/>
        </p:nvPicPr>
        <p:blipFill rotWithShape="1">
          <a:blip r:embed="rId3"/>
          <a:srcRect l="33121" t="36402" r="17738" b="25503"/>
          <a:stretch/>
        </p:blipFill>
        <p:spPr>
          <a:xfrm>
            <a:off x="3630967" y="1982208"/>
            <a:ext cx="8427682" cy="3925106"/>
          </a:xfrm>
          <a:prstGeom prst="rect">
            <a:avLst/>
          </a:prstGeom>
        </p:spPr>
      </p:pic>
      <p:sp>
        <p:nvSpPr>
          <p:cNvPr id="14" name="Content Placeholder 2">
            <a:extLst>
              <a:ext uri="{FF2B5EF4-FFF2-40B4-BE49-F238E27FC236}">
                <a16:creationId xmlns:a16="http://schemas.microsoft.com/office/drawing/2014/main" id="{FCA38CDA-6BAF-4E00-85AB-AF4A111CDD68}"/>
              </a:ext>
            </a:extLst>
          </p:cNvPr>
          <p:cNvSpPr>
            <a:spLocks noGrp="1"/>
          </p:cNvSpPr>
          <p:nvPr>
            <p:ph idx="1"/>
          </p:nvPr>
        </p:nvSpPr>
        <p:spPr>
          <a:xfrm>
            <a:off x="310718" y="1982208"/>
            <a:ext cx="3365968" cy="4351338"/>
          </a:xfrm>
        </p:spPr>
        <p:txBody>
          <a:bodyPr>
            <a:normAutofit/>
          </a:bodyPr>
          <a:lstStyle/>
          <a:p>
            <a:r>
              <a:rPr lang="en-GB" dirty="0"/>
              <a:t> Login / Registration for first time users / Password reset;</a:t>
            </a:r>
          </a:p>
          <a:p>
            <a:r>
              <a:rPr lang="en-GB" dirty="0"/>
              <a:t> Use IoT device;</a:t>
            </a:r>
          </a:p>
          <a:p>
            <a:r>
              <a:rPr lang="en-GB" dirty="0"/>
              <a:t> Browse content;</a:t>
            </a:r>
          </a:p>
          <a:p>
            <a:r>
              <a:rPr lang="en-GB" dirty="0"/>
              <a:t> Fill and send Adoption Intent form;</a:t>
            </a:r>
          </a:p>
          <a:p>
            <a:r>
              <a:rPr lang="en-GB" dirty="0"/>
              <a:t> Get notification.</a:t>
            </a:r>
            <a:endParaRPr lang="en-IE" dirty="0"/>
          </a:p>
        </p:txBody>
      </p:sp>
      <p:sp>
        <p:nvSpPr>
          <p:cNvPr id="3" name="CaixaDeTexto 2">
            <a:extLst>
              <a:ext uri="{FF2B5EF4-FFF2-40B4-BE49-F238E27FC236}">
                <a16:creationId xmlns:a16="http://schemas.microsoft.com/office/drawing/2014/main" id="{2C20EEE9-4B07-4F64-BABE-B74AA9771C88}"/>
              </a:ext>
            </a:extLst>
          </p:cNvPr>
          <p:cNvSpPr txBox="1"/>
          <p:nvPr/>
        </p:nvSpPr>
        <p:spPr>
          <a:xfrm>
            <a:off x="3630967" y="1982208"/>
            <a:ext cx="45719" cy="3504192"/>
          </a:xfrm>
          <a:prstGeom prst="rect">
            <a:avLst/>
          </a:prstGeom>
          <a:solidFill>
            <a:schemeClr val="bg1"/>
          </a:solidFill>
          <a:ln>
            <a:noFill/>
          </a:ln>
        </p:spPr>
        <p:txBody>
          <a:bodyPr wrap="square" rtlCol="0">
            <a:spAutoFit/>
          </a:bodyPr>
          <a:lstStyle/>
          <a:p>
            <a:endParaRPr lang="en-GB" dirty="0"/>
          </a:p>
        </p:txBody>
      </p:sp>
    </p:spTree>
    <p:extLst>
      <p:ext uri="{BB962C8B-B14F-4D97-AF65-F5344CB8AC3E}">
        <p14:creationId xmlns:p14="http://schemas.microsoft.com/office/powerpoint/2010/main" val="1833599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3A5B-5E67-4A76-A21F-A2D1BF34A61E}"/>
              </a:ext>
            </a:extLst>
          </p:cNvPr>
          <p:cNvSpPr>
            <a:spLocks noGrp="1"/>
          </p:cNvSpPr>
          <p:nvPr>
            <p:ph type="title"/>
          </p:nvPr>
        </p:nvSpPr>
        <p:spPr>
          <a:xfrm>
            <a:off x="829574" y="-152453"/>
            <a:ext cx="10515600" cy="1325563"/>
          </a:xfrm>
        </p:spPr>
        <p:txBody>
          <a:bodyPr/>
          <a:lstStyle/>
          <a:p>
            <a:r>
              <a:rPr lang="en-IE" dirty="0"/>
              <a:t>Use Case Diagram</a:t>
            </a:r>
          </a:p>
        </p:txBody>
      </p:sp>
      <p:sp>
        <p:nvSpPr>
          <p:cNvPr id="3" name="Content Placeholder 2">
            <a:extLst>
              <a:ext uri="{FF2B5EF4-FFF2-40B4-BE49-F238E27FC236}">
                <a16:creationId xmlns:a16="http://schemas.microsoft.com/office/drawing/2014/main" id="{F946BE53-B44E-424B-A52E-E5289531F645}"/>
              </a:ext>
            </a:extLst>
          </p:cNvPr>
          <p:cNvSpPr>
            <a:spLocks noGrp="1"/>
          </p:cNvSpPr>
          <p:nvPr>
            <p:ph idx="1"/>
          </p:nvPr>
        </p:nvSpPr>
        <p:spPr>
          <a:xfrm>
            <a:off x="7668882" y="1399168"/>
            <a:ext cx="3684917" cy="5355315"/>
          </a:xfrm>
        </p:spPr>
        <p:txBody>
          <a:bodyPr/>
          <a:lstStyle/>
          <a:p>
            <a:r>
              <a:rPr lang="en-IE" dirty="0"/>
              <a:t>Actors – involved in one or more functionalities;</a:t>
            </a:r>
          </a:p>
          <a:p>
            <a:endParaRPr lang="en-IE" dirty="0"/>
          </a:p>
          <a:p>
            <a:r>
              <a:rPr lang="en-IE" dirty="0"/>
              <a:t>Use Case – functional requirement of the system;</a:t>
            </a:r>
          </a:p>
          <a:p>
            <a:endParaRPr lang="en-IE" dirty="0"/>
          </a:p>
          <a:p>
            <a:r>
              <a:rPr lang="en-IE" dirty="0"/>
              <a:t>&lt;&lt;include&gt;&gt; and &lt;&lt;extend&gt;&gt; relationships.</a:t>
            </a:r>
          </a:p>
        </p:txBody>
      </p:sp>
      <p:pic>
        <p:nvPicPr>
          <p:cNvPr id="4" name="Picture 3">
            <a:extLst>
              <a:ext uri="{FF2B5EF4-FFF2-40B4-BE49-F238E27FC236}">
                <a16:creationId xmlns:a16="http://schemas.microsoft.com/office/drawing/2014/main" id="{86CBB7DF-C385-428A-9C2D-FCBA4C6E21C8}"/>
              </a:ext>
            </a:extLst>
          </p:cNvPr>
          <p:cNvPicPr>
            <a:picLocks noChangeAspect="1"/>
          </p:cNvPicPr>
          <p:nvPr/>
        </p:nvPicPr>
        <p:blipFill>
          <a:blip r:embed="rId2"/>
          <a:stretch>
            <a:fillRect/>
          </a:stretch>
        </p:blipFill>
        <p:spPr>
          <a:xfrm>
            <a:off x="48126" y="811842"/>
            <a:ext cx="7409007" cy="5942641"/>
          </a:xfrm>
          <a:prstGeom prst="rect">
            <a:avLst/>
          </a:prstGeom>
        </p:spPr>
      </p:pic>
      <p:pic>
        <p:nvPicPr>
          <p:cNvPr id="5" name="Picture 4">
            <a:extLst>
              <a:ext uri="{FF2B5EF4-FFF2-40B4-BE49-F238E27FC236}">
                <a16:creationId xmlns:a16="http://schemas.microsoft.com/office/drawing/2014/main" id="{D1C54244-9268-4A3F-9763-E81F6CB3A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2529589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EC190-7940-4C60-A3DE-31E62A97D758}"/>
              </a:ext>
            </a:extLst>
          </p:cNvPr>
          <p:cNvSpPr>
            <a:spLocks noGrp="1"/>
          </p:cNvSpPr>
          <p:nvPr>
            <p:ph idx="1"/>
          </p:nvPr>
        </p:nvSpPr>
        <p:spPr>
          <a:xfrm>
            <a:off x="850700" y="4916992"/>
            <a:ext cx="4314547" cy="1867403"/>
          </a:xfrm>
        </p:spPr>
        <p:txBody>
          <a:bodyPr/>
          <a:lstStyle/>
          <a:p>
            <a:r>
              <a:rPr lang="en-GB" dirty="0"/>
              <a:t>Interactions between objects within the system;</a:t>
            </a:r>
          </a:p>
          <a:p>
            <a:r>
              <a:rPr lang="en-IE" dirty="0"/>
              <a:t>Actor – plays a role in the system;</a:t>
            </a:r>
          </a:p>
          <a:p>
            <a:endParaRPr lang="en-IE" dirty="0"/>
          </a:p>
        </p:txBody>
      </p:sp>
      <p:pic>
        <p:nvPicPr>
          <p:cNvPr id="4" name="Picture 3">
            <a:extLst>
              <a:ext uri="{FF2B5EF4-FFF2-40B4-BE49-F238E27FC236}">
                <a16:creationId xmlns:a16="http://schemas.microsoft.com/office/drawing/2014/main" id="{63134FC4-84EF-4C47-BC73-559851D415EC}"/>
              </a:ext>
            </a:extLst>
          </p:cNvPr>
          <p:cNvPicPr>
            <a:picLocks noChangeAspect="1"/>
          </p:cNvPicPr>
          <p:nvPr/>
        </p:nvPicPr>
        <p:blipFill rotWithShape="1">
          <a:blip r:embed="rId2"/>
          <a:srcRect b="56701"/>
          <a:stretch/>
        </p:blipFill>
        <p:spPr>
          <a:xfrm>
            <a:off x="0" y="0"/>
            <a:ext cx="10330495" cy="4845377"/>
          </a:xfrm>
          <a:prstGeom prst="rect">
            <a:avLst/>
          </a:prstGeom>
        </p:spPr>
      </p:pic>
      <p:pic>
        <p:nvPicPr>
          <p:cNvPr id="5" name="Picture 4">
            <a:extLst>
              <a:ext uri="{FF2B5EF4-FFF2-40B4-BE49-F238E27FC236}">
                <a16:creationId xmlns:a16="http://schemas.microsoft.com/office/drawing/2014/main" id="{F1D4DD78-F765-4F95-B236-17788033A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
        <p:nvSpPr>
          <p:cNvPr id="6" name="Content Placeholder 2">
            <a:extLst>
              <a:ext uri="{FF2B5EF4-FFF2-40B4-BE49-F238E27FC236}">
                <a16:creationId xmlns:a16="http://schemas.microsoft.com/office/drawing/2014/main" id="{D554C446-A1AE-4DE5-AD1C-D8F34536F361}"/>
              </a:ext>
            </a:extLst>
          </p:cNvPr>
          <p:cNvSpPr txBox="1">
            <a:spLocks/>
          </p:cNvSpPr>
          <p:nvPr/>
        </p:nvSpPr>
        <p:spPr>
          <a:xfrm>
            <a:off x="7183514" y="4916992"/>
            <a:ext cx="4314547" cy="18674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Boundary;</a:t>
            </a:r>
          </a:p>
          <a:p>
            <a:r>
              <a:rPr lang="en-GB" dirty="0"/>
              <a:t>System Control;</a:t>
            </a:r>
          </a:p>
          <a:p>
            <a:r>
              <a:rPr lang="en-GB" dirty="0"/>
              <a:t>Persistent Entities.</a:t>
            </a:r>
            <a:endParaRPr lang="en-IE" dirty="0"/>
          </a:p>
          <a:p>
            <a:endParaRPr lang="en-IE" dirty="0"/>
          </a:p>
        </p:txBody>
      </p:sp>
    </p:spTree>
    <p:extLst>
      <p:ext uri="{BB962C8B-B14F-4D97-AF65-F5344CB8AC3E}">
        <p14:creationId xmlns:p14="http://schemas.microsoft.com/office/powerpoint/2010/main" val="604931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EC190-7940-4C60-A3DE-31E62A97D758}"/>
              </a:ext>
            </a:extLst>
          </p:cNvPr>
          <p:cNvSpPr>
            <a:spLocks noGrp="1"/>
          </p:cNvSpPr>
          <p:nvPr>
            <p:ph idx="1"/>
          </p:nvPr>
        </p:nvSpPr>
        <p:spPr>
          <a:xfrm>
            <a:off x="6202393" y="1608671"/>
            <a:ext cx="4038600" cy="4351338"/>
          </a:xfrm>
        </p:spPr>
        <p:txBody>
          <a:bodyPr/>
          <a:lstStyle/>
          <a:p>
            <a:endParaRPr lang="en-IE" dirty="0"/>
          </a:p>
        </p:txBody>
      </p:sp>
      <p:pic>
        <p:nvPicPr>
          <p:cNvPr id="4" name="Picture 3">
            <a:extLst>
              <a:ext uri="{FF2B5EF4-FFF2-40B4-BE49-F238E27FC236}">
                <a16:creationId xmlns:a16="http://schemas.microsoft.com/office/drawing/2014/main" id="{63134FC4-84EF-4C47-BC73-559851D415EC}"/>
              </a:ext>
            </a:extLst>
          </p:cNvPr>
          <p:cNvPicPr>
            <a:picLocks noChangeAspect="1"/>
          </p:cNvPicPr>
          <p:nvPr/>
        </p:nvPicPr>
        <p:blipFill rotWithShape="1">
          <a:blip r:embed="rId2"/>
          <a:srcRect t="43987" b="7765"/>
          <a:stretch/>
        </p:blipFill>
        <p:spPr>
          <a:xfrm>
            <a:off x="0" y="897991"/>
            <a:ext cx="10330495" cy="5399114"/>
          </a:xfrm>
          <a:prstGeom prst="rect">
            <a:avLst/>
          </a:prstGeom>
        </p:spPr>
      </p:pic>
      <p:pic>
        <p:nvPicPr>
          <p:cNvPr id="5" name="Picture 4">
            <a:extLst>
              <a:ext uri="{FF2B5EF4-FFF2-40B4-BE49-F238E27FC236}">
                <a16:creationId xmlns:a16="http://schemas.microsoft.com/office/drawing/2014/main" id="{F1D4DD78-F765-4F95-B236-17788033A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6" name="Picture 5">
            <a:extLst>
              <a:ext uri="{FF2B5EF4-FFF2-40B4-BE49-F238E27FC236}">
                <a16:creationId xmlns:a16="http://schemas.microsoft.com/office/drawing/2014/main" id="{9691916E-9AD1-4922-A630-E5CCC1BEEB67}"/>
              </a:ext>
            </a:extLst>
          </p:cNvPr>
          <p:cNvPicPr>
            <a:picLocks noChangeAspect="1"/>
          </p:cNvPicPr>
          <p:nvPr/>
        </p:nvPicPr>
        <p:blipFill rotWithShape="1">
          <a:blip r:embed="rId2"/>
          <a:srcRect b="91975"/>
          <a:stretch/>
        </p:blipFill>
        <p:spPr>
          <a:xfrm>
            <a:off x="0" y="0"/>
            <a:ext cx="10330495" cy="897991"/>
          </a:xfrm>
          <a:prstGeom prst="rect">
            <a:avLst/>
          </a:prstGeom>
        </p:spPr>
      </p:pic>
    </p:spTree>
    <p:extLst>
      <p:ext uri="{BB962C8B-B14F-4D97-AF65-F5344CB8AC3E}">
        <p14:creationId xmlns:p14="http://schemas.microsoft.com/office/powerpoint/2010/main" val="1725097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F43E-6641-4AAF-BB87-CEB2DCF01F92}"/>
              </a:ext>
            </a:extLst>
          </p:cNvPr>
          <p:cNvSpPr>
            <a:spLocks noGrp="1"/>
          </p:cNvSpPr>
          <p:nvPr>
            <p:ph type="title"/>
          </p:nvPr>
        </p:nvSpPr>
        <p:spPr>
          <a:xfrm>
            <a:off x="838200" y="-7404"/>
            <a:ext cx="10515600" cy="1325563"/>
          </a:xfrm>
        </p:spPr>
        <p:txBody>
          <a:bodyPr/>
          <a:lstStyle/>
          <a:p>
            <a:r>
              <a:rPr lang="en-IE" dirty="0"/>
              <a:t>Object Class Diagram</a:t>
            </a:r>
          </a:p>
        </p:txBody>
      </p:sp>
      <p:pic>
        <p:nvPicPr>
          <p:cNvPr id="4" name="Picture 3">
            <a:extLst>
              <a:ext uri="{FF2B5EF4-FFF2-40B4-BE49-F238E27FC236}">
                <a16:creationId xmlns:a16="http://schemas.microsoft.com/office/drawing/2014/main" id="{2E875918-93CA-444B-9B6A-139346AD1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5" name="Picture 4">
            <a:extLst>
              <a:ext uri="{FF2B5EF4-FFF2-40B4-BE49-F238E27FC236}">
                <a16:creationId xmlns:a16="http://schemas.microsoft.com/office/drawing/2014/main" id="{159EE2A7-D9D7-47E0-8CEE-64CA20EC089A}"/>
              </a:ext>
            </a:extLst>
          </p:cNvPr>
          <p:cNvPicPr>
            <a:picLocks noChangeAspect="1"/>
          </p:cNvPicPr>
          <p:nvPr/>
        </p:nvPicPr>
        <p:blipFill>
          <a:blip r:embed="rId3"/>
          <a:stretch>
            <a:fillRect/>
          </a:stretch>
        </p:blipFill>
        <p:spPr>
          <a:xfrm>
            <a:off x="48126" y="1386503"/>
            <a:ext cx="12080998" cy="5397892"/>
          </a:xfrm>
          <a:prstGeom prst="rect">
            <a:avLst/>
          </a:prstGeom>
        </p:spPr>
      </p:pic>
    </p:spTree>
    <p:extLst>
      <p:ext uri="{BB962C8B-B14F-4D97-AF65-F5344CB8AC3E}">
        <p14:creationId xmlns:p14="http://schemas.microsoft.com/office/powerpoint/2010/main" val="3585338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0EEAF-AC44-4458-878E-1FD57BC15BEB}"/>
              </a:ext>
            </a:extLst>
          </p:cNvPr>
          <p:cNvSpPr>
            <a:spLocks noGrp="1"/>
          </p:cNvSpPr>
          <p:nvPr>
            <p:ph type="title"/>
          </p:nvPr>
        </p:nvSpPr>
        <p:spPr>
          <a:xfrm>
            <a:off x="838200" y="144992"/>
            <a:ext cx="10515600" cy="1325563"/>
          </a:xfrm>
        </p:spPr>
        <p:txBody>
          <a:bodyPr/>
          <a:lstStyle/>
          <a:p>
            <a:r>
              <a:rPr lang="en-IE" dirty="0"/>
              <a:t>Alternative Solutions</a:t>
            </a:r>
          </a:p>
        </p:txBody>
      </p:sp>
      <p:pic>
        <p:nvPicPr>
          <p:cNvPr id="4" name="Picture 3">
            <a:extLst>
              <a:ext uri="{FF2B5EF4-FFF2-40B4-BE49-F238E27FC236}">
                <a16:creationId xmlns:a16="http://schemas.microsoft.com/office/drawing/2014/main" id="{521A2FF7-3B96-49FE-99B3-A2264623C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graphicFrame>
        <p:nvGraphicFramePr>
          <p:cNvPr id="7" name="Table 6">
            <a:extLst>
              <a:ext uri="{FF2B5EF4-FFF2-40B4-BE49-F238E27FC236}">
                <a16:creationId xmlns:a16="http://schemas.microsoft.com/office/drawing/2014/main" id="{E45D2C6D-64A4-4DD7-9DC6-27DFB1422F58}"/>
              </a:ext>
            </a:extLst>
          </p:cNvPr>
          <p:cNvGraphicFramePr>
            <a:graphicFrameLocks noGrp="1"/>
          </p:cNvGraphicFramePr>
          <p:nvPr>
            <p:extLst>
              <p:ext uri="{D42A27DB-BD31-4B8C-83A1-F6EECF244321}">
                <p14:modId xmlns:p14="http://schemas.microsoft.com/office/powerpoint/2010/main" val="4094870112"/>
              </p:ext>
            </p:extLst>
          </p:nvPr>
        </p:nvGraphicFramePr>
        <p:xfrm>
          <a:off x="194735" y="1406483"/>
          <a:ext cx="11573931" cy="5262585"/>
        </p:xfrm>
        <a:graphic>
          <a:graphicData uri="http://schemas.openxmlformats.org/drawingml/2006/table">
            <a:tbl>
              <a:tblPr firstRow="1" bandRow="1">
                <a:tableStyleId>{5C22544A-7EE6-4342-B048-85BDC9FD1C3A}</a:tableStyleId>
              </a:tblPr>
              <a:tblGrid>
                <a:gridCol w="3857977">
                  <a:extLst>
                    <a:ext uri="{9D8B030D-6E8A-4147-A177-3AD203B41FA5}">
                      <a16:colId xmlns:a16="http://schemas.microsoft.com/office/drawing/2014/main" val="99484168"/>
                    </a:ext>
                  </a:extLst>
                </a:gridCol>
                <a:gridCol w="3857977">
                  <a:extLst>
                    <a:ext uri="{9D8B030D-6E8A-4147-A177-3AD203B41FA5}">
                      <a16:colId xmlns:a16="http://schemas.microsoft.com/office/drawing/2014/main" val="4170333374"/>
                    </a:ext>
                  </a:extLst>
                </a:gridCol>
                <a:gridCol w="3857977">
                  <a:extLst>
                    <a:ext uri="{9D8B030D-6E8A-4147-A177-3AD203B41FA5}">
                      <a16:colId xmlns:a16="http://schemas.microsoft.com/office/drawing/2014/main" val="2624457253"/>
                    </a:ext>
                  </a:extLst>
                </a:gridCol>
              </a:tblGrid>
              <a:tr h="782025">
                <a:tc>
                  <a:txBody>
                    <a:bodyPr/>
                    <a:lstStyle/>
                    <a:p>
                      <a:r>
                        <a:rPr lang="en-IE" sz="3200" dirty="0">
                          <a:latin typeface="Times New Roman" panose="02020603050405020304" pitchFamily="18" charset="0"/>
                          <a:cs typeface="Times New Roman" panose="02020603050405020304" pitchFamily="18" charset="0"/>
                        </a:rPr>
                        <a:t>Low-End Solution</a:t>
                      </a:r>
                    </a:p>
                  </a:txBody>
                  <a:tcPr>
                    <a:solidFill>
                      <a:srgbClr val="D96994"/>
                    </a:solidFill>
                  </a:tcPr>
                </a:tc>
                <a:tc>
                  <a:txBody>
                    <a:bodyPr/>
                    <a:lstStyle/>
                    <a:p>
                      <a:r>
                        <a:rPr lang="en-IE" sz="3200" dirty="0">
                          <a:solidFill>
                            <a:schemeClr val="tx1"/>
                          </a:solidFill>
                          <a:latin typeface="Times New Roman" panose="02020603050405020304" pitchFamily="18" charset="0"/>
                          <a:cs typeface="Times New Roman" panose="02020603050405020304" pitchFamily="18" charset="0"/>
                        </a:rPr>
                        <a:t>Mid-Range Solution</a:t>
                      </a:r>
                    </a:p>
                  </a:txBody>
                  <a:tcPr>
                    <a:solidFill>
                      <a:srgbClr val="D96994"/>
                    </a:solidFill>
                  </a:tcPr>
                </a:tc>
                <a:tc>
                  <a:txBody>
                    <a:bodyPr/>
                    <a:lstStyle/>
                    <a:p>
                      <a:r>
                        <a:rPr lang="en-IE" sz="3200" dirty="0">
                          <a:latin typeface="Times New Roman" panose="02020603050405020304" pitchFamily="18" charset="0"/>
                          <a:cs typeface="Times New Roman" panose="02020603050405020304" pitchFamily="18" charset="0"/>
                        </a:rPr>
                        <a:t>High-End Solution</a:t>
                      </a:r>
                    </a:p>
                  </a:txBody>
                  <a:tcPr>
                    <a:solidFill>
                      <a:srgbClr val="D96994"/>
                    </a:solidFill>
                  </a:tcPr>
                </a:tc>
                <a:extLst>
                  <a:ext uri="{0D108BD9-81ED-4DB2-BD59-A6C34878D82A}">
                    <a16:rowId xmlns:a16="http://schemas.microsoft.com/office/drawing/2014/main" val="2983854817"/>
                  </a:ext>
                </a:extLst>
              </a:tr>
              <a:tr h="4304367">
                <a:tc>
                  <a:txBody>
                    <a:bodyPr/>
                    <a:lstStyle/>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Login/ Registration</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Reset Password</a:t>
                      </a:r>
                    </a:p>
                    <a:p>
                      <a:pPr marL="285750" indent="-285750">
                        <a:buFont typeface="Arial" panose="020B0604020202020204" pitchFamily="34" charset="0"/>
                        <a:buChar char="•"/>
                      </a:pPr>
                      <a:r>
                        <a:rPr lang="en-IE" sz="2400" dirty="0">
                          <a:solidFill>
                            <a:sysClr val="windowText" lastClr="000000"/>
                          </a:solidFill>
                          <a:latin typeface="Times New Roman" panose="02020603050405020304" pitchFamily="18" charset="0"/>
                          <a:cs typeface="Times New Roman" panose="02020603050405020304" pitchFamily="18" charset="0"/>
                        </a:rPr>
                        <a:t>Browse Content</a:t>
                      </a:r>
                    </a:p>
                  </a:txBody>
                  <a:tcPr>
                    <a:solidFill>
                      <a:srgbClr val="F2E6EF"/>
                    </a:solidFill>
                  </a:tcPr>
                </a:tc>
                <a:tc>
                  <a:txBody>
                    <a:bodyPr/>
                    <a:lstStyle/>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Login/ Registration</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Reset Password</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Browse Content</a:t>
                      </a:r>
                    </a:p>
                    <a:p>
                      <a:pPr marL="285750" indent="-285750">
                        <a:buFont typeface="Arial" panose="020B0604020202020204" pitchFamily="34" charset="0"/>
                        <a:buChar char="•"/>
                      </a:pPr>
                      <a:r>
                        <a:rPr lang="en-IE" sz="2400" dirty="0">
                          <a:solidFill>
                            <a:srgbClr val="C03A87"/>
                          </a:solidFill>
                          <a:latin typeface="Times New Roman" panose="02020603050405020304" pitchFamily="18" charset="0"/>
                          <a:cs typeface="Times New Roman" panose="02020603050405020304" pitchFamily="18" charset="0"/>
                        </a:rPr>
                        <a:t>Fill Adoption Intent form</a:t>
                      </a:r>
                    </a:p>
                    <a:p>
                      <a:pPr marL="285750" indent="-285750">
                        <a:buFont typeface="Arial" panose="020B0604020202020204" pitchFamily="34" charset="0"/>
                        <a:buChar char="•"/>
                      </a:pPr>
                      <a:r>
                        <a:rPr lang="en-IE" sz="2400" dirty="0">
                          <a:solidFill>
                            <a:srgbClr val="C03A87"/>
                          </a:solidFill>
                          <a:latin typeface="Times New Roman" panose="02020603050405020304" pitchFamily="18" charset="0"/>
                          <a:cs typeface="Times New Roman" panose="02020603050405020304" pitchFamily="18" charset="0"/>
                        </a:rPr>
                        <a:t>Initiate adoption process</a:t>
                      </a:r>
                    </a:p>
                    <a:p>
                      <a:pPr marL="285750" indent="-285750">
                        <a:buFont typeface="Arial" panose="020B0604020202020204" pitchFamily="34" charset="0"/>
                        <a:buChar char="•"/>
                      </a:pPr>
                      <a:r>
                        <a:rPr lang="en-IE" sz="2400" dirty="0">
                          <a:solidFill>
                            <a:srgbClr val="C03A87"/>
                          </a:solidFill>
                          <a:latin typeface="Times New Roman" panose="02020603050405020304" pitchFamily="18" charset="0"/>
                          <a:cs typeface="Times New Roman" panose="02020603050405020304" pitchFamily="18" charset="0"/>
                        </a:rPr>
                        <a:t>Notify user for visit</a:t>
                      </a:r>
                    </a:p>
                    <a:p>
                      <a:pPr marL="285750" indent="-285750">
                        <a:buFont typeface="Arial" panose="020B0604020202020204" pitchFamily="34" charset="0"/>
                        <a:buChar char="•"/>
                      </a:pPr>
                      <a:r>
                        <a:rPr lang="en-IE" sz="2400" dirty="0">
                          <a:solidFill>
                            <a:srgbClr val="C03A87"/>
                          </a:solidFill>
                          <a:latin typeface="Times New Roman" panose="02020603050405020304" pitchFamily="18" charset="0"/>
                          <a:cs typeface="Times New Roman" panose="02020603050405020304" pitchFamily="18" charset="0"/>
                        </a:rPr>
                        <a:t>Connect the app with </a:t>
                      </a:r>
                      <a:r>
                        <a:rPr lang="en-IE" sz="2400" i="1" dirty="0">
                          <a:solidFill>
                            <a:srgbClr val="C03A87"/>
                          </a:solidFill>
                          <a:latin typeface="Times New Roman" panose="02020603050405020304" pitchFamily="18" charset="0"/>
                          <a:cs typeface="Times New Roman" panose="02020603050405020304" pitchFamily="18" charset="0"/>
                        </a:rPr>
                        <a:t>Google Home Assistant </a:t>
                      </a:r>
                      <a:r>
                        <a:rPr lang="en-IE" sz="2400" dirty="0">
                          <a:solidFill>
                            <a:srgbClr val="C03A87"/>
                          </a:solidFill>
                          <a:latin typeface="Times New Roman" panose="02020603050405020304" pitchFamily="18" charset="0"/>
                          <a:cs typeface="Times New Roman" panose="02020603050405020304" pitchFamily="18" charset="0"/>
                        </a:rPr>
                        <a:t>for voice command search</a:t>
                      </a:r>
                    </a:p>
                    <a:p>
                      <a:pPr marL="285750" indent="-285750">
                        <a:buFont typeface="Arial" panose="020B0604020202020204" pitchFamily="34" charset="0"/>
                        <a:buChar char="•"/>
                      </a:pPr>
                      <a:endParaRPr lang="en-IE" sz="2400" dirty="0">
                        <a:latin typeface="Times New Roman" panose="02020603050405020304" pitchFamily="18" charset="0"/>
                        <a:cs typeface="Times New Roman" panose="02020603050405020304" pitchFamily="18" charset="0"/>
                      </a:endParaRPr>
                    </a:p>
                    <a:p>
                      <a:endParaRPr lang="en-IE" sz="2400" dirty="0">
                        <a:latin typeface="Times New Roman" panose="02020603050405020304" pitchFamily="18" charset="0"/>
                        <a:cs typeface="Times New Roman" panose="02020603050405020304" pitchFamily="18" charset="0"/>
                      </a:endParaRPr>
                    </a:p>
                  </a:txBody>
                  <a:tcPr>
                    <a:solidFill>
                      <a:srgbClr val="F2E6EF"/>
                    </a:solidFill>
                  </a:tcPr>
                </a:tc>
                <a:tc>
                  <a:txBody>
                    <a:bodyPr/>
                    <a:lstStyle/>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Login/ Registration</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Reset Password</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Browse Content</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Perform Voice Command search through </a:t>
                      </a:r>
                      <a:r>
                        <a:rPr lang="en-IE" sz="2400" i="1" dirty="0">
                          <a:latin typeface="Times New Roman" panose="02020603050405020304" pitchFamily="18" charset="0"/>
                          <a:cs typeface="Times New Roman" panose="02020603050405020304" pitchFamily="18" charset="0"/>
                        </a:rPr>
                        <a:t>Google Home Assistant</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Fill Adoption Intent form</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Initiate adoption process</a:t>
                      </a:r>
                    </a:p>
                    <a:p>
                      <a:pPr marL="285750" indent="-285750">
                        <a:buFont typeface="Arial" panose="020B0604020202020204" pitchFamily="34" charset="0"/>
                        <a:buChar char="•"/>
                      </a:pPr>
                      <a:r>
                        <a:rPr lang="en-IE" sz="2400" dirty="0">
                          <a:latin typeface="Times New Roman" panose="02020603050405020304" pitchFamily="18" charset="0"/>
                          <a:cs typeface="Times New Roman" panose="02020603050405020304" pitchFamily="18" charset="0"/>
                        </a:rPr>
                        <a:t>Notify user for visit</a:t>
                      </a:r>
                    </a:p>
                    <a:p>
                      <a:pPr marL="285750" indent="-285750">
                        <a:buFont typeface="Arial" panose="020B0604020202020204" pitchFamily="34" charset="0"/>
                        <a:buChar char="•"/>
                      </a:pPr>
                      <a:r>
                        <a:rPr lang="en-IE" sz="2400" dirty="0">
                          <a:solidFill>
                            <a:srgbClr val="C03A87"/>
                          </a:solidFill>
                          <a:latin typeface="Times New Roman" panose="02020603050405020304" pitchFamily="18" charset="0"/>
                          <a:cs typeface="Times New Roman" panose="02020603050405020304" pitchFamily="18" charset="0"/>
                        </a:rPr>
                        <a:t>Live chat with shelter worker</a:t>
                      </a:r>
                    </a:p>
                    <a:p>
                      <a:endParaRPr lang="en-IE" sz="2400" dirty="0">
                        <a:latin typeface="Times New Roman" panose="02020603050405020304" pitchFamily="18" charset="0"/>
                        <a:cs typeface="Times New Roman" panose="02020603050405020304" pitchFamily="18" charset="0"/>
                      </a:endParaRPr>
                    </a:p>
                  </a:txBody>
                  <a:tcPr>
                    <a:solidFill>
                      <a:srgbClr val="F2E6EF"/>
                    </a:solidFill>
                  </a:tcPr>
                </a:tc>
                <a:extLst>
                  <a:ext uri="{0D108BD9-81ED-4DB2-BD59-A6C34878D82A}">
                    <a16:rowId xmlns:a16="http://schemas.microsoft.com/office/drawing/2014/main" val="960508954"/>
                  </a:ext>
                </a:extLst>
              </a:tr>
            </a:tbl>
          </a:graphicData>
        </a:graphic>
      </p:graphicFrame>
    </p:spTree>
    <p:extLst>
      <p:ext uri="{BB962C8B-B14F-4D97-AF65-F5344CB8AC3E}">
        <p14:creationId xmlns:p14="http://schemas.microsoft.com/office/powerpoint/2010/main" val="41049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49FB-A4BF-4F0F-B3DA-745356303899}"/>
              </a:ext>
            </a:extLst>
          </p:cNvPr>
          <p:cNvSpPr>
            <a:spLocks noGrp="1"/>
          </p:cNvSpPr>
          <p:nvPr>
            <p:ph type="title"/>
          </p:nvPr>
        </p:nvSpPr>
        <p:spPr>
          <a:xfrm>
            <a:off x="838200" y="9526"/>
            <a:ext cx="10515600" cy="1325563"/>
          </a:xfrm>
        </p:spPr>
        <p:txBody>
          <a:bodyPr/>
          <a:lstStyle/>
          <a:p>
            <a:r>
              <a:rPr lang="en-IE" dirty="0"/>
              <a:t>Screen Designs</a:t>
            </a:r>
          </a:p>
        </p:txBody>
      </p:sp>
      <p:pic>
        <p:nvPicPr>
          <p:cNvPr id="4" name="Picture 3">
            <a:extLst>
              <a:ext uri="{FF2B5EF4-FFF2-40B4-BE49-F238E27FC236}">
                <a16:creationId xmlns:a16="http://schemas.microsoft.com/office/drawing/2014/main" id="{69434840-5902-4603-B155-CD4764797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5" name="Picture 9">
            <a:extLst>
              <a:ext uri="{FF2B5EF4-FFF2-40B4-BE49-F238E27FC236}">
                <a16:creationId xmlns:a16="http://schemas.microsoft.com/office/drawing/2014/main" id="{74990FB8-B423-4D11-B08D-F8A3A4F4A0DF}"/>
              </a:ext>
            </a:extLst>
          </p:cNvPr>
          <p:cNvPicPr/>
          <p:nvPr/>
        </p:nvPicPr>
        <p:blipFill rotWithShape="1">
          <a:blip r:embed="rId3"/>
          <a:srcRect l="63087" t="35984" r="23455" b="22184"/>
          <a:stretch/>
        </p:blipFill>
        <p:spPr bwMode="auto">
          <a:xfrm>
            <a:off x="915928" y="1352637"/>
            <a:ext cx="2706166" cy="5140238"/>
          </a:xfrm>
          <a:prstGeom prst="rect">
            <a:avLst/>
          </a:prstGeom>
          <a:ln>
            <a:noFill/>
          </a:ln>
          <a:extLst>
            <a:ext uri="{53640926-AAD7-44D8-BBD7-CCE9431645EC}">
              <a14:shadowObscured xmlns:a14="http://schemas.microsoft.com/office/drawing/2010/main"/>
            </a:ext>
          </a:extLst>
        </p:spPr>
      </p:pic>
      <p:sp>
        <p:nvSpPr>
          <p:cNvPr id="17" name="Content Placeholder 2">
            <a:extLst>
              <a:ext uri="{FF2B5EF4-FFF2-40B4-BE49-F238E27FC236}">
                <a16:creationId xmlns:a16="http://schemas.microsoft.com/office/drawing/2014/main" id="{DDF03FEA-11CC-4253-ADD5-BFACE9424FF3}"/>
              </a:ext>
            </a:extLst>
          </p:cNvPr>
          <p:cNvSpPr>
            <a:spLocks noGrp="1"/>
          </p:cNvSpPr>
          <p:nvPr>
            <p:ph idx="1"/>
          </p:nvPr>
        </p:nvSpPr>
        <p:spPr>
          <a:xfrm>
            <a:off x="7227860" y="2203173"/>
            <a:ext cx="3993516" cy="3439162"/>
          </a:xfrm>
        </p:spPr>
        <p:txBody>
          <a:bodyPr>
            <a:normAutofit/>
          </a:bodyPr>
          <a:lstStyle/>
          <a:p>
            <a:r>
              <a:rPr lang="en-IE" dirty="0"/>
              <a:t>Registration screen wireframe (left);</a:t>
            </a:r>
          </a:p>
          <a:p>
            <a:r>
              <a:rPr lang="en-IE" dirty="0"/>
              <a:t>Actual registration screen (right);</a:t>
            </a:r>
          </a:p>
          <a:p>
            <a:endParaRPr lang="en-IE" dirty="0"/>
          </a:p>
          <a:p>
            <a:r>
              <a:rPr lang="en-IE" dirty="0"/>
              <a:t>Logic and flow of the application operation.</a:t>
            </a:r>
          </a:p>
        </p:txBody>
      </p:sp>
      <p:pic>
        <p:nvPicPr>
          <p:cNvPr id="19" name="Picture 12">
            <a:extLst>
              <a:ext uri="{FF2B5EF4-FFF2-40B4-BE49-F238E27FC236}">
                <a16:creationId xmlns:a16="http://schemas.microsoft.com/office/drawing/2014/main" id="{9B0EF475-18CB-46A5-BE21-186723ECFFC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3632" y="1352636"/>
            <a:ext cx="2706165" cy="5140237"/>
          </a:xfrm>
          <a:prstGeom prst="rect">
            <a:avLst/>
          </a:prstGeom>
          <a:noFill/>
          <a:ln>
            <a:noFill/>
          </a:ln>
        </p:spPr>
      </p:pic>
    </p:spTree>
    <p:extLst>
      <p:ext uri="{BB962C8B-B14F-4D97-AF65-F5344CB8AC3E}">
        <p14:creationId xmlns:p14="http://schemas.microsoft.com/office/powerpoint/2010/main" val="59644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27A7-143D-4C23-80D0-1F676BA58A5A}"/>
              </a:ext>
            </a:extLst>
          </p:cNvPr>
          <p:cNvSpPr>
            <a:spLocks noGrp="1"/>
          </p:cNvSpPr>
          <p:nvPr>
            <p:ph type="title"/>
          </p:nvPr>
        </p:nvSpPr>
        <p:spPr/>
        <p:txBody>
          <a:bodyPr/>
          <a:lstStyle/>
          <a:p>
            <a:r>
              <a:rPr lang="en-IE" dirty="0"/>
              <a:t>Screen Designs cont.</a:t>
            </a:r>
          </a:p>
        </p:txBody>
      </p:sp>
      <p:pic>
        <p:nvPicPr>
          <p:cNvPr id="4" name="Picture 3">
            <a:extLst>
              <a:ext uri="{FF2B5EF4-FFF2-40B4-BE49-F238E27FC236}">
                <a16:creationId xmlns:a16="http://schemas.microsoft.com/office/drawing/2014/main" id="{653699EB-D1CA-4FDA-B27F-AC7216D9B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5" name="Imagem 4">
            <a:extLst>
              <a:ext uri="{FF2B5EF4-FFF2-40B4-BE49-F238E27FC236}">
                <a16:creationId xmlns:a16="http://schemas.microsoft.com/office/drawing/2014/main" id="{8F428256-9E34-4E00-B149-3E4CDB4D727C}"/>
              </a:ext>
            </a:extLst>
          </p:cNvPr>
          <p:cNvPicPr>
            <a:picLocks noChangeAspect="1"/>
          </p:cNvPicPr>
          <p:nvPr/>
        </p:nvPicPr>
        <p:blipFill rotWithShape="1">
          <a:blip r:embed="rId3"/>
          <a:srcRect l="23458" t="16028" r="22686" b="22836"/>
          <a:stretch/>
        </p:blipFill>
        <p:spPr>
          <a:xfrm>
            <a:off x="63676" y="1352637"/>
            <a:ext cx="7329218" cy="4679841"/>
          </a:xfrm>
          <a:prstGeom prst="rect">
            <a:avLst/>
          </a:prstGeom>
        </p:spPr>
      </p:pic>
      <p:pic>
        <p:nvPicPr>
          <p:cNvPr id="6" name="Imagem 5">
            <a:extLst>
              <a:ext uri="{FF2B5EF4-FFF2-40B4-BE49-F238E27FC236}">
                <a16:creationId xmlns:a16="http://schemas.microsoft.com/office/drawing/2014/main" id="{ED65CA77-BA2A-441A-8241-5C966AD030B1}"/>
              </a:ext>
            </a:extLst>
          </p:cNvPr>
          <p:cNvPicPr>
            <a:picLocks noChangeAspect="1"/>
          </p:cNvPicPr>
          <p:nvPr/>
        </p:nvPicPr>
        <p:blipFill rotWithShape="1">
          <a:blip r:embed="rId4"/>
          <a:srcRect l="24175" t="12908" r="40000" b="13191"/>
          <a:stretch/>
        </p:blipFill>
        <p:spPr>
          <a:xfrm>
            <a:off x="7392894" y="1352637"/>
            <a:ext cx="4033105" cy="4679841"/>
          </a:xfrm>
          <a:prstGeom prst="rect">
            <a:avLst/>
          </a:prstGeom>
        </p:spPr>
      </p:pic>
      <p:sp>
        <p:nvSpPr>
          <p:cNvPr id="7" name="TextBox 6">
            <a:extLst>
              <a:ext uri="{FF2B5EF4-FFF2-40B4-BE49-F238E27FC236}">
                <a16:creationId xmlns:a16="http://schemas.microsoft.com/office/drawing/2014/main" id="{1370CE81-52AF-4205-87FB-919EFFEEA78F}"/>
              </a:ext>
            </a:extLst>
          </p:cNvPr>
          <p:cNvSpPr txBox="1"/>
          <p:nvPr/>
        </p:nvSpPr>
        <p:spPr>
          <a:xfrm>
            <a:off x="2468302" y="6123543"/>
            <a:ext cx="6094070" cy="369332"/>
          </a:xfrm>
          <a:prstGeom prst="rect">
            <a:avLst/>
          </a:prstGeom>
          <a:noFill/>
        </p:spPr>
        <p:txBody>
          <a:bodyPr wrap="square">
            <a:spAutoFit/>
          </a:bodyPr>
          <a:lstStyle/>
          <a:p>
            <a:r>
              <a:rPr lang="en-IE" dirty="0"/>
              <a:t>Snippets of Code for the </a:t>
            </a:r>
            <a:r>
              <a:rPr lang="en-IE" i="1" dirty="0"/>
              <a:t>Registration</a:t>
            </a:r>
            <a:r>
              <a:rPr lang="en-IE" dirty="0"/>
              <a:t> Screen</a:t>
            </a:r>
          </a:p>
        </p:txBody>
      </p:sp>
    </p:spTree>
    <p:extLst>
      <p:ext uri="{BB962C8B-B14F-4D97-AF65-F5344CB8AC3E}">
        <p14:creationId xmlns:p14="http://schemas.microsoft.com/office/powerpoint/2010/main" val="1912394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49FB-A4BF-4F0F-B3DA-745356303899}"/>
              </a:ext>
            </a:extLst>
          </p:cNvPr>
          <p:cNvSpPr>
            <a:spLocks noGrp="1"/>
          </p:cNvSpPr>
          <p:nvPr>
            <p:ph type="title"/>
          </p:nvPr>
        </p:nvSpPr>
        <p:spPr>
          <a:xfrm>
            <a:off x="838200" y="-7404"/>
            <a:ext cx="10515600" cy="1325563"/>
          </a:xfrm>
        </p:spPr>
        <p:txBody>
          <a:bodyPr/>
          <a:lstStyle/>
          <a:p>
            <a:r>
              <a:rPr lang="en-IE" dirty="0"/>
              <a:t>Screen Designs cont.</a:t>
            </a:r>
          </a:p>
        </p:txBody>
      </p:sp>
      <p:pic>
        <p:nvPicPr>
          <p:cNvPr id="4" name="Picture 3">
            <a:extLst>
              <a:ext uri="{FF2B5EF4-FFF2-40B4-BE49-F238E27FC236}">
                <a16:creationId xmlns:a16="http://schemas.microsoft.com/office/drawing/2014/main" id="{69434840-5902-4603-B155-CD4764797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
        <p:nvSpPr>
          <p:cNvPr id="17" name="Content Placeholder 2">
            <a:extLst>
              <a:ext uri="{FF2B5EF4-FFF2-40B4-BE49-F238E27FC236}">
                <a16:creationId xmlns:a16="http://schemas.microsoft.com/office/drawing/2014/main" id="{DDF03FEA-11CC-4253-ADD5-BFACE9424FF3}"/>
              </a:ext>
            </a:extLst>
          </p:cNvPr>
          <p:cNvSpPr>
            <a:spLocks noGrp="1"/>
          </p:cNvSpPr>
          <p:nvPr>
            <p:ph idx="1"/>
          </p:nvPr>
        </p:nvSpPr>
        <p:spPr>
          <a:xfrm>
            <a:off x="7227859" y="2203173"/>
            <a:ext cx="4163627" cy="2688423"/>
          </a:xfrm>
        </p:spPr>
        <p:txBody>
          <a:bodyPr>
            <a:normAutofit/>
          </a:bodyPr>
          <a:lstStyle/>
          <a:p>
            <a:r>
              <a:rPr lang="en-IE" dirty="0"/>
              <a:t>Pet browsing and filtering screen wireframe (left);</a:t>
            </a:r>
          </a:p>
          <a:p>
            <a:endParaRPr lang="en-IE" dirty="0"/>
          </a:p>
          <a:p>
            <a:r>
              <a:rPr lang="en-IE" dirty="0"/>
              <a:t>Actual pet browsing and filtering screen (right);</a:t>
            </a:r>
          </a:p>
        </p:txBody>
      </p:sp>
      <p:pic>
        <p:nvPicPr>
          <p:cNvPr id="7" name="Picture 14">
            <a:extLst>
              <a:ext uri="{FF2B5EF4-FFF2-40B4-BE49-F238E27FC236}">
                <a16:creationId xmlns:a16="http://schemas.microsoft.com/office/drawing/2014/main" id="{78A80820-B55E-4884-9F61-28FC3BEE2DE4}"/>
              </a:ext>
            </a:extLst>
          </p:cNvPr>
          <p:cNvPicPr/>
          <p:nvPr/>
        </p:nvPicPr>
        <p:blipFill rotWithShape="1">
          <a:blip r:embed="rId3"/>
          <a:srcRect l="63743" t="38493" r="23098" b="19877"/>
          <a:stretch/>
        </p:blipFill>
        <p:spPr bwMode="auto">
          <a:xfrm>
            <a:off x="838200" y="1352636"/>
            <a:ext cx="2706166" cy="5140237"/>
          </a:xfrm>
          <a:prstGeom prst="rect">
            <a:avLst/>
          </a:prstGeom>
          <a:ln>
            <a:noFill/>
          </a:ln>
          <a:extLst>
            <a:ext uri="{53640926-AAD7-44D8-BBD7-CCE9431645EC}">
              <a14:shadowObscured xmlns:a14="http://schemas.microsoft.com/office/drawing/2010/main"/>
            </a:ext>
          </a:extLst>
        </p:spPr>
      </p:pic>
      <p:pic>
        <p:nvPicPr>
          <p:cNvPr id="9" name="Imagem 8" descr="Tela de celular com foto de cachorro&#10;&#10;Descrição gerada automaticamente">
            <a:extLst>
              <a:ext uri="{FF2B5EF4-FFF2-40B4-BE49-F238E27FC236}">
                <a16:creationId xmlns:a16="http://schemas.microsoft.com/office/drawing/2014/main" id="{C185FD76-B8B0-43BA-8434-CDD340BB2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037" y="1352636"/>
            <a:ext cx="2891383" cy="5140237"/>
          </a:xfrm>
          <a:prstGeom prst="rect">
            <a:avLst/>
          </a:prstGeom>
        </p:spPr>
      </p:pic>
    </p:spTree>
    <p:extLst>
      <p:ext uri="{BB962C8B-B14F-4D97-AF65-F5344CB8AC3E}">
        <p14:creationId xmlns:p14="http://schemas.microsoft.com/office/powerpoint/2010/main" val="122210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27A7-143D-4C23-80D0-1F676BA58A5A}"/>
              </a:ext>
            </a:extLst>
          </p:cNvPr>
          <p:cNvSpPr>
            <a:spLocks noGrp="1"/>
          </p:cNvSpPr>
          <p:nvPr>
            <p:ph type="title"/>
          </p:nvPr>
        </p:nvSpPr>
        <p:spPr/>
        <p:txBody>
          <a:bodyPr/>
          <a:lstStyle/>
          <a:p>
            <a:r>
              <a:rPr lang="en-IE" dirty="0"/>
              <a:t>Screen Designs cont.</a:t>
            </a:r>
          </a:p>
        </p:txBody>
      </p:sp>
      <p:pic>
        <p:nvPicPr>
          <p:cNvPr id="4" name="Picture 3">
            <a:extLst>
              <a:ext uri="{FF2B5EF4-FFF2-40B4-BE49-F238E27FC236}">
                <a16:creationId xmlns:a16="http://schemas.microsoft.com/office/drawing/2014/main" id="{653699EB-D1CA-4FDA-B27F-AC7216D9B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6" name="Imagem 5">
            <a:extLst>
              <a:ext uri="{FF2B5EF4-FFF2-40B4-BE49-F238E27FC236}">
                <a16:creationId xmlns:a16="http://schemas.microsoft.com/office/drawing/2014/main" id="{B6F02397-649E-428B-9F19-D252D003FDF7}"/>
              </a:ext>
            </a:extLst>
          </p:cNvPr>
          <p:cNvPicPr>
            <a:picLocks noChangeAspect="1"/>
          </p:cNvPicPr>
          <p:nvPr/>
        </p:nvPicPr>
        <p:blipFill rotWithShape="1">
          <a:blip r:embed="rId3"/>
          <a:srcRect l="23811" t="13073" r="41602" b="14175"/>
          <a:stretch/>
        </p:blipFill>
        <p:spPr>
          <a:xfrm>
            <a:off x="7467045" y="1690688"/>
            <a:ext cx="3803380" cy="4500000"/>
          </a:xfrm>
          <a:prstGeom prst="rect">
            <a:avLst/>
          </a:prstGeom>
        </p:spPr>
      </p:pic>
      <p:pic>
        <p:nvPicPr>
          <p:cNvPr id="9" name="Imagem 8">
            <a:extLst>
              <a:ext uri="{FF2B5EF4-FFF2-40B4-BE49-F238E27FC236}">
                <a16:creationId xmlns:a16="http://schemas.microsoft.com/office/drawing/2014/main" id="{ED9CA886-326B-4694-A3FD-1A72D550C57E}"/>
              </a:ext>
            </a:extLst>
          </p:cNvPr>
          <p:cNvPicPr>
            <a:picLocks noChangeAspect="1"/>
          </p:cNvPicPr>
          <p:nvPr/>
        </p:nvPicPr>
        <p:blipFill rotWithShape="1">
          <a:blip r:embed="rId4"/>
          <a:srcRect l="24095" t="11915" r="8085" b="14043"/>
          <a:stretch/>
        </p:blipFill>
        <p:spPr>
          <a:xfrm>
            <a:off x="101394" y="1690688"/>
            <a:ext cx="7329600" cy="4501237"/>
          </a:xfrm>
          <a:prstGeom prst="rect">
            <a:avLst/>
          </a:prstGeom>
        </p:spPr>
      </p:pic>
      <p:sp>
        <p:nvSpPr>
          <p:cNvPr id="7" name="TextBox 6">
            <a:extLst>
              <a:ext uri="{FF2B5EF4-FFF2-40B4-BE49-F238E27FC236}">
                <a16:creationId xmlns:a16="http://schemas.microsoft.com/office/drawing/2014/main" id="{B9189095-C273-4075-9DD2-594170BAF740}"/>
              </a:ext>
            </a:extLst>
          </p:cNvPr>
          <p:cNvSpPr txBox="1"/>
          <p:nvPr/>
        </p:nvSpPr>
        <p:spPr>
          <a:xfrm>
            <a:off x="2422003" y="6308209"/>
            <a:ext cx="6094070" cy="369332"/>
          </a:xfrm>
          <a:prstGeom prst="rect">
            <a:avLst/>
          </a:prstGeom>
          <a:noFill/>
        </p:spPr>
        <p:txBody>
          <a:bodyPr wrap="square">
            <a:spAutoFit/>
          </a:bodyPr>
          <a:lstStyle/>
          <a:p>
            <a:r>
              <a:rPr lang="en-IE" dirty="0"/>
              <a:t>Snippets of Code for </a:t>
            </a:r>
            <a:r>
              <a:rPr lang="en-IE" i="1" dirty="0"/>
              <a:t>the Pet Browsing &amp; Filtering </a:t>
            </a:r>
            <a:r>
              <a:rPr lang="en-IE" dirty="0"/>
              <a:t>Screen</a:t>
            </a:r>
          </a:p>
        </p:txBody>
      </p:sp>
    </p:spTree>
    <p:extLst>
      <p:ext uri="{BB962C8B-B14F-4D97-AF65-F5344CB8AC3E}">
        <p14:creationId xmlns:p14="http://schemas.microsoft.com/office/powerpoint/2010/main" val="146248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6C05-68C0-487B-B799-70AB87E8FA88}"/>
              </a:ext>
            </a:extLst>
          </p:cNvPr>
          <p:cNvSpPr>
            <a:spLocks noGrp="1"/>
          </p:cNvSpPr>
          <p:nvPr>
            <p:ph type="title"/>
          </p:nvPr>
        </p:nvSpPr>
        <p:spPr/>
        <p:txBody>
          <a:bodyPr/>
          <a:lstStyle/>
          <a:p>
            <a:r>
              <a:rPr lang="en-IE" dirty="0"/>
              <a:t>Problem Definition</a:t>
            </a:r>
          </a:p>
        </p:txBody>
      </p:sp>
      <p:sp>
        <p:nvSpPr>
          <p:cNvPr id="3" name="Content Placeholder 2">
            <a:extLst>
              <a:ext uri="{FF2B5EF4-FFF2-40B4-BE49-F238E27FC236}">
                <a16:creationId xmlns:a16="http://schemas.microsoft.com/office/drawing/2014/main" id="{0356A6B5-63CA-482A-8ACD-E03B3BB2F1BE}"/>
              </a:ext>
            </a:extLst>
          </p:cNvPr>
          <p:cNvSpPr>
            <a:spLocks noGrp="1"/>
          </p:cNvSpPr>
          <p:nvPr>
            <p:ph idx="1"/>
          </p:nvPr>
        </p:nvSpPr>
        <p:spPr/>
        <p:txBody>
          <a:bodyPr/>
          <a:lstStyle/>
          <a:p>
            <a:r>
              <a:rPr lang="en-IE" dirty="0"/>
              <a:t>The importance of relationship with pets evolved over the years;</a:t>
            </a:r>
          </a:p>
          <a:p>
            <a:r>
              <a:rPr lang="en-IE" dirty="0"/>
              <a:t>Abandonment of animals and difficulty of finding desired pet to adopt;</a:t>
            </a:r>
          </a:p>
          <a:p>
            <a:r>
              <a:rPr lang="en-IE" dirty="0"/>
              <a:t>According to Department of Rural and Community Development (2018), from 2010 to 2018 over 132 thousands of dogs entered pounds all over Ireland, of which more than 29 thousand were euthanized due to the inability of finding them a new home, which means an average of 21% per year;</a:t>
            </a:r>
          </a:p>
          <a:p>
            <a:r>
              <a:rPr lang="en-IE" dirty="0"/>
              <a:t>Lack of tools and campaigns to increase the adoption rate.</a:t>
            </a:r>
          </a:p>
          <a:p>
            <a:endParaRPr lang="en-IE" dirty="0"/>
          </a:p>
        </p:txBody>
      </p:sp>
      <p:pic>
        <p:nvPicPr>
          <p:cNvPr id="4" name="Picture 3">
            <a:extLst>
              <a:ext uri="{FF2B5EF4-FFF2-40B4-BE49-F238E27FC236}">
                <a16:creationId xmlns:a16="http://schemas.microsoft.com/office/drawing/2014/main" id="{AF345CCD-2E38-4A9D-8CD7-634BF848E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0935" y="64921"/>
            <a:ext cx="1746897" cy="1279032"/>
          </a:xfrm>
          <a:prstGeom prst="rect">
            <a:avLst/>
          </a:prstGeom>
        </p:spPr>
      </p:pic>
    </p:spTree>
    <p:extLst>
      <p:ext uri="{BB962C8B-B14F-4D97-AF65-F5344CB8AC3E}">
        <p14:creationId xmlns:p14="http://schemas.microsoft.com/office/powerpoint/2010/main" val="10073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1EEDC-2A51-4517-9CFE-35BE23D5366F}"/>
              </a:ext>
            </a:extLst>
          </p:cNvPr>
          <p:cNvSpPr>
            <a:spLocks noGrp="1"/>
          </p:cNvSpPr>
          <p:nvPr>
            <p:ph type="title"/>
          </p:nvPr>
        </p:nvSpPr>
        <p:spPr/>
        <p:txBody>
          <a:bodyPr/>
          <a:lstStyle/>
          <a:p>
            <a:r>
              <a:rPr lang="en-IE" dirty="0"/>
              <a:t>Three-Tier Architecture</a:t>
            </a:r>
          </a:p>
        </p:txBody>
      </p:sp>
      <p:sp>
        <p:nvSpPr>
          <p:cNvPr id="3" name="Content Placeholder 2">
            <a:extLst>
              <a:ext uri="{FF2B5EF4-FFF2-40B4-BE49-F238E27FC236}">
                <a16:creationId xmlns:a16="http://schemas.microsoft.com/office/drawing/2014/main" id="{16F0753C-ED82-4C06-8497-BB2B00ECFA78}"/>
              </a:ext>
            </a:extLst>
          </p:cNvPr>
          <p:cNvSpPr>
            <a:spLocks noGrp="1"/>
          </p:cNvSpPr>
          <p:nvPr>
            <p:ph idx="1"/>
          </p:nvPr>
        </p:nvSpPr>
        <p:spPr>
          <a:xfrm>
            <a:off x="6338656" y="1479395"/>
            <a:ext cx="4931769" cy="5304999"/>
          </a:xfrm>
        </p:spPr>
        <p:txBody>
          <a:bodyPr>
            <a:normAutofit/>
          </a:bodyPr>
          <a:lstStyle/>
          <a:p>
            <a:r>
              <a:rPr lang="en-IE" dirty="0"/>
              <a:t>Presentation Tier:</a:t>
            </a:r>
          </a:p>
          <a:p>
            <a:pPr lvl="1"/>
            <a:r>
              <a:rPr lang="en-IE" dirty="0"/>
              <a:t>Graphical User Interface</a:t>
            </a:r>
          </a:p>
          <a:p>
            <a:pPr lvl="1"/>
            <a:r>
              <a:rPr lang="en-IE" dirty="0"/>
              <a:t>API</a:t>
            </a:r>
          </a:p>
          <a:p>
            <a:endParaRPr lang="en-IE" dirty="0"/>
          </a:p>
          <a:p>
            <a:r>
              <a:rPr lang="en-IE" dirty="0"/>
              <a:t>Application Tier:</a:t>
            </a:r>
          </a:p>
          <a:p>
            <a:pPr lvl="1"/>
            <a:r>
              <a:rPr lang="en-IE" dirty="0"/>
              <a:t>Logic</a:t>
            </a:r>
          </a:p>
          <a:p>
            <a:pPr lvl="1"/>
            <a:r>
              <a:rPr lang="en-IE" dirty="0"/>
              <a:t>Processing user input</a:t>
            </a:r>
          </a:p>
          <a:p>
            <a:endParaRPr lang="en-IE" dirty="0"/>
          </a:p>
          <a:p>
            <a:r>
              <a:rPr lang="en-IE" dirty="0"/>
              <a:t>Database Tier:</a:t>
            </a:r>
          </a:p>
          <a:p>
            <a:pPr lvl="1"/>
            <a:r>
              <a:rPr lang="en-IE" dirty="0"/>
              <a:t>Storing information.</a:t>
            </a:r>
          </a:p>
        </p:txBody>
      </p:sp>
      <p:pic>
        <p:nvPicPr>
          <p:cNvPr id="4" name="Picture 3">
            <a:extLst>
              <a:ext uri="{FF2B5EF4-FFF2-40B4-BE49-F238E27FC236}">
                <a16:creationId xmlns:a16="http://schemas.microsoft.com/office/drawing/2014/main" id="{ECE84365-529C-46CA-90F8-65FF9F9B6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5" name="Imagem 4">
            <a:extLst>
              <a:ext uri="{FF2B5EF4-FFF2-40B4-BE49-F238E27FC236}">
                <a16:creationId xmlns:a16="http://schemas.microsoft.com/office/drawing/2014/main" id="{A5ED23B2-75F9-40C0-8A2D-FC5CB584EBC7}"/>
              </a:ext>
            </a:extLst>
          </p:cNvPr>
          <p:cNvPicPr>
            <a:picLocks noChangeAspect="1"/>
          </p:cNvPicPr>
          <p:nvPr/>
        </p:nvPicPr>
        <p:blipFill rotWithShape="1">
          <a:blip r:embed="rId3"/>
          <a:srcRect l="35680" t="58511" r="35194" b="24790"/>
          <a:stretch/>
        </p:blipFill>
        <p:spPr>
          <a:xfrm>
            <a:off x="489310" y="1924494"/>
            <a:ext cx="5220000" cy="1683451"/>
          </a:xfrm>
          <a:prstGeom prst="rect">
            <a:avLst/>
          </a:prstGeom>
        </p:spPr>
      </p:pic>
      <p:pic>
        <p:nvPicPr>
          <p:cNvPr id="6" name="Picture 42">
            <a:extLst>
              <a:ext uri="{FF2B5EF4-FFF2-40B4-BE49-F238E27FC236}">
                <a16:creationId xmlns:a16="http://schemas.microsoft.com/office/drawing/2014/main" id="{F035201B-1FEF-413A-B2EA-A9DD0FAEDC77}"/>
              </a:ext>
            </a:extLst>
          </p:cNvPr>
          <p:cNvPicPr/>
          <p:nvPr/>
        </p:nvPicPr>
        <p:blipFill rotWithShape="1">
          <a:blip r:embed="rId4"/>
          <a:srcRect l="28085" t="30178" r="28772" b="41677"/>
          <a:stretch/>
        </p:blipFill>
        <p:spPr bwMode="auto">
          <a:xfrm>
            <a:off x="489310" y="3841751"/>
            <a:ext cx="5220000" cy="1879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2171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07A35-ADFD-4614-8F59-DF3030DD1ECA}"/>
              </a:ext>
            </a:extLst>
          </p:cNvPr>
          <p:cNvSpPr>
            <a:spLocks noGrp="1"/>
          </p:cNvSpPr>
          <p:nvPr>
            <p:ph type="title"/>
          </p:nvPr>
        </p:nvSpPr>
        <p:spPr/>
        <p:txBody>
          <a:bodyPr/>
          <a:lstStyle/>
          <a:p>
            <a:r>
              <a:rPr lang="en-IE" dirty="0"/>
              <a:t>Database Connectivity (Firebase Database with Android Studio)</a:t>
            </a:r>
          </a:p>
        </p:txBody>
      </p:sp>
      <p:pic>
        <p:nvPicPr>
          <p:cNvPr id="4" name="Picture 3">
            <a:extLst>
              <a:ext uri="{FF2B5EF4-FFF2-40B4-BE49-F238E27FC236}">
                <a16:creationId xmlns:a16="http://schemas.microsoft.com/office/drawing/2014/main" id="{BE21A2DB-E764-494B-8D9C-57F7C9853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9" name="Imagem 8">
            <a:extLst>
              <a:ext uri="{FF2B5EF4-FFF2-40B4-BE49-F238E27FC236}">
                <a16:creationId xmlns:a16="http://schemas.microsoft.com/office/drawing/2014/main" id="{B08B6AAE-5BA0-4A3D-B8B3-38095CB0857B}"/>
              </a:ext>
            </a:extLst>
          </p:cNvPr>
          <p:cNvPicPr>
            <a:picLocks noChangeAspect="1"/>
          </p:cNvPicPr>
          <p:nvPr/>
        </p:nvPicPr>
        <p:blipFill rotWithShape="1">
          <a:blip r:embed="rId3"/>
          <a:srcRect l="66626" t="26796" r="8034" b="51845"/>
          <a:stretch/>
        </p:blipFill>
        <p:spPr>
          <a:xfrm>
            <a:off x="6687717" y="1690687"/>
            <a:ext cx="3089428" cy="1464815"/>
          </a:xfrm>
          <a:prstGeom prst="rect">
            <a:avLst/>
          </a:prstGeom>
        </p:spPr>
      </p:pic>
      <p:pic>
        <p:nvPicPr>
          <p:cNvPr id="10" name="Imagem 9">
            <a:extLst>
              <a:ext uri="{FF2B5EF4-FFF2-40B4-BE49-F238E27FC236}">
                <a16:creationId xmlns:a16="http://schemas.microsoft.com/office/drawing/2014/main" id="{33BC2B10-DEE7-4EBD-80AB-4DC6D3DFFC25}"/>
              </a:ext>
            </a:extLst>
          </p:cNvPr>
          <p:cNvPicPr>
            <a:picLocks noChangeAspect="1"/>
          </p:cNvPicPr>
          <p:nvPr/>
        </p:nvPicPr>
        <p:blipFill rotWithShape="1">
          <a:blip r:embed="rId4"/>
          <a:srcRect l="66699" t="32621" r="7961" b="46020"/>
          <a:stretch/>
        </p:blipFill>
        <p:spPr>
          <a:xfrm>
            <a:off x="1841376" y="1690688"/>
            <a:ext cx="3089429" cy="1464815"/>
          </a:xfrm>
          <a:prstGeom prst="rect">
            <a:avLst/>
          </a:prstGeom>
        </p:spPr>
      </p:pic>
      <p:pic>
        <p:nvPicPr>
          <p:cNvPr id="11" name="Imagem 10">
            <a:extLst>
              <a:ext uri="{FF2B5EF4-FFF2-40B4-BE49-F238E27FC236}">
                <a16:creationId xmlns:a16="http://schemas.microsoft.com/office/drawing/2014/main" id="{C117ACAC-24E7-41A7-992D-5DCDC0A2F47A}"/>
              </a:ext>
            </a:extLst>
          </p:cNvPr>
          <p:cNvPicPr>
            <a:picLocks noChangeAspect="1"/>
          </p:cNvPicPr>
          <p:nvPr/>
        </p:nvPicPr>
        <p:blipFill rotWithShape="1">
          <a:blip r:embed="rId5"/>
          <a:srcRect l="33131" t="24652" r="33301" b="30097"/>
          <a:stretch/>
        </p:blipFill>
        <p:spPr>
          <a:xfrm>
            <a:off x="1339787" y="3251448"/>
            <a:ext cx="4092606" cy="3103254"/>
          </a:xfrm>
          <a:prstGeom prst="rect">
            <a:avLst/>
          </a:prstGeom>
        </p:spPr>
      </p:pic>
      <p:pic>
        <p:nvPicPr>
          <p:cNvPr id="12" name="Imagem 11">
            <a:extLst>
              <a:ext uri="{FF2B5EF4-FFF2-40B4-BE49-F238E27FC236}">
                <a16:creationId xmlns:a16="http://schemas.microsoft.com/office/drawing/2014/main" id="{209617A2-009B-4199-B0B6-8D66FB176678}"/>
              </a:ext>
            </a:extLst>
          </p:cNvPr>
          <p:cNvPicPr>
            <a:picLocks noChangeAspect="1"/>
          </p:cNvPicPr>
          <p:nvPr/>
        </p:nvPicPr>
        <p:blipFill rotWithShape="1">
          <a:blip r:embed="rId6"/>
          <a:srcRect l="32308" t="24652" r="32645" b="30097"/>
          <a:stretch/>
        </p:blipFill>
        <p:spPr>
          <a:xfrm>
            <a:off x="6095999" y="3251448"/>
            <a:ext cx="4272863" cy="3103254"/>
          </a:xfrm>
          <a:prstGeom prst="rect">
            <a:avLst/>
          </a:prstGeom>
        </p:spPr>
      </p:pic>
    </p:spTree>
    <p:extLst>
      <p:ext uri="{BB962C8B-B14F-4D97-AF65-F5344CB8AC3E}">
        <p14:creationId xmlns:p14="http://schemas.microsoft.com/office/powerpoint/2010/main" val="2561422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B018D5-E55F-4C52-8A41-2D0D61EAA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10" name="Imagem 9">
            <a:extLst>
              <a:ext uri="{FF2B5EF4-FFF2-40B4-BE49-F238E27FC236}">
                <a16:creationId xmlns:a16="http://schemas.microsoft.com/office/drawing/2014/main" id="{E9E70833-D6B8-4EA8-B151-C1D50B6F03D9}"/>
              </a:ext>
            </a:extLst>
          </p:cNvPr>
          <p:cNvPicPr>
            <a:picLocks noChangeAspect="1"/>
          </p:cNvPicPr>
          <p:nvPr/>
        </p:nvPicPr>
        <p:blipFill rotWithShape="1">
          <a:blip r:embed="rId3"/>
          <a:srcRect l="21990" t="39717" r="42553" b="20228"/>
          <a:stretch/>
        </p:blipFill>
        <p:spPr>
          <a:xfrm>
            <a:off x="182283" y="2809272"/>
            <a:ext cx="4506321" cy="2863560"/>
          </a:xfrm>
          <a:prstGeom prst="rect">
            <a:avLst/>
          </a:prstGeom>
        </p:spPr>
      </p:pic>
      <p:pic>
        <p:nvPicPr>
          <p:cNvPr id="15" name="Imagem 14">
            <a:extLst>
              <a:ext uri="{FF2B5EF4-FFF2-40B4-BE49-F238E27FC236}">
                <a16:creationId xmlns:a16="http://schemas.microsoft.com/office/drawing/2014/main" id="{ED585349-7E9F-481C-91B3-2EA08D60D28F}"/>
              </a:ext>
            </a:extLst>
          </p:cNvPr>
          <p:cNvPicPr>
            <a:picLocks noChangeAspect="1"/>
          </p:cNvPicPr>
          <p:nvPr/>
        </p:nvPicPr>
        <p:blipFill rotWithShape="1">
          <a:blip r:embed="rId4"/>
          <a:srcRect l="21699" t="12816" r="55874" b="82006"/>
          <a:stretch/>
        </p:blipFill>
        <p:spPr>
          <a:xfrm>
            <a:off x="182282" y="2103150"/>
            <a:ext cx="4506321" cy="585239"/>
          </a:xfrm>
          <a:prstGeom prst="rect">
            <a:avLst/>
          </a:prstGeom>
        </p:spPr>
      </p:pic>
      <p:pic>
        <p:nvPicPr>
          <p:cNvPr id="16" name="Imagem 15">
            <a:extLst>
              <a:ext uri="{FF2B5EF4-FFF2-40B4-BE49-F238E27FC236}">
                <a16:creationId xmlns:a16="http://schemas.microsoft.com/office/drawing/2014/main" id="{0FA93AB2-3AC0-4B32-A0BC-6422854BA680}"/>
              </a:ext>
            </a:extLst>
          </p:cNvPr>
          <p:cNvPicPr>
            <a:picLocks noChangeAspect="1"/>
          </p:cNvPicPr>
          <p:nvPr/>
        </p:nvPicPr>
        <p:blipFill rotWithShape="1">
          <a:blip r:embed="rId5"/>
          <a:srcRect l="25849" t="57993" r="52452" b="36052"/>
          <a:stretch/>
        </p:blipFill>
        <p:spPr>
          <a:xfrm>
            <a:off x="8168796" y="2916438"/>
            <a:ext cx="3359339" cy="518556"/>
          </a:xfrm>
          <a:prstGeom prst="rect">
            <a:avLst/>
          </a:prstGeom>
        </p:spPr>
      </p:pic>
      <p:pic>
        <p:nvPicPr>
          <p:cNvPr id="17" name="Imagem 16">
            <a:extLst>
              <a:ext uri="{FF2B5EF4-FFF2-40B4-BE49-F238E27FC236}">
                <a16:creationId xmlns:a16="http://schemas.microsoft.com/office/drawing/2014/main" id="{C1700D1E-5E20-454F-BDB5-59059455179E}"/>
              </a:ext>
            </a:extLst>
          </p:cNvPr>
          <p:cNvPicPr>
            <a:picLocks noChangeAspect="1"/>
          </p:cNvPicPr>
          <p:nvPr/>
        </p:nvPicPr>
        <p:blipFill rotWithShape="1">
          <a:blip r:embed="rId6"/>
          <a:srcRect l="25704" t="17475" r="56675" b="76894"/>
          <a:stretch/>
        </p:blipFill>
        <p:spPr>
          <a:xfrm>
            <a:off x="8385302" y="2205624"/>
            <a:ext cx="2885123" cy="518556"/>
          </a:xfrm>
          <a:prstGeom prst="rect">
            <a:avLst/>
          </a:prstGeom>
        </p:spPr>
      </p:pic>
      <p:pic>
        <p:nvPicPr>
          <p:cNvPr id="19" name="Imagem 18">
            <a:extLst>
              <a:ext uri="{FF2B5EF4-FFF2-40B4-BE49-F238E27FC236}">
                <a16:creationId xmlns:a16="http://schemas.microsoft.com/office/drawing/2014/main" id="{256319F5-BA9A-4D8C-AFE8-CABCCEA997F4}"/>
              </a:ext>
            </a:extLst>
          </p:cNvPr>
          <p:cNvPicPr>
            <a:picLocks noChangeAspect="1"/>
          </p:cNvPicPr>
          <p:nvPr/>
        </p:nvPicPr>
        <p:blipFill rotWithShape="1">
          <a:blip r:embed="rId7"/>
          <a:srcRect l="25995" t="32492" r="45230" b="57389"/>
          <a:stretch/>
        </p:blipFill>
        <p:spPr>
          <a:xfrm>
            <a:off x="8096230" y="3867551"/>
            <a:ext cx="3776512" cy="747001"/>
          </a:xfrm>
          <a:prstGeom prst="rect">
            <a:avLst/>
          </a:prstGeom>
        </p:spPr>
      </p:pic>
      <p:pic>
        <p:nvPicPr>
          <p:cNvPr id="20" name="Imagem 19">
            <a:extLst>
              <a:ext uri="{FF2B5EF4-FFF2-40B4-BE49-F238E27FC236}">
                <a16:creationId xmlns:a16="http://schemas.microsoft.com/office/drawing/2014/main" id="{02AD95E6-31C5-4C05-9434-A14B4BBCE7CC}"/>
              </a:ext>
            </a:extLst>
          </p:cNvPr>
          <p:cNvPicPr>
            <a:picLocks noChangeAspect="1"/>
          </p:cNvPicPr>
          <p:nvPr/>
        </p:nvPicPr>
        <p:blipFill rotWithShape="1">
          <a:blip r:embed="rId8"/>
          <a:srcRect l="69168" t="48856" r="15389" b="10549"/>
          <a:stretch/>
        </p:blipFill>
        <p:spPr>
          <a:xfrm>
            <a:off x="4887210" y="1688148"/>
            <a:ext cx="3010414" cy="4451191"/>
          </a:xfrm>
          <a:prstGeom prst="rect">
            <a:avLst/>
          </a:prstGeom>
        </p:spPr>
      </p:pic>
      <p:sp>
        <p:nvSpPr>
          <p:cNvPr id="24" name="Title 1">
            <a:extLst>
              <a:ext uri="{FF2B5EF4-FFF2-40B4-BE49-F238E27FC236}">
                <a16:creationId xmlns:a16="http://schemas.microsoft.com/office/drawing/2014/main" id="{1F32BFBD-0EE8-4618-810D-63DD0053D16E}"/>
              </a:ext>
            </a:extLst>
          </p:cNvPr>
          <p:cNvSpPr>
            <a:spLocks noGrp="1"/>
          </p:cNvSpPr>
          <p:nvPr>
            <p:ph type="title"/>
          </p:nvPr>
        </p:nvSpPr>
        <p:spPr>
          <a:xfrm>
            <a:off x="838200" y="365125"/>
            <a:ext cx="10515600" cy="1325563"/>
          </a:xfrm>
        </p:spPr>
        <p:txBody>
          <a:bodyPr/>
          <a:lstStyle/>
          <a:p>
            <a:r>
              <a:rPr lang="en-IE" dirty="0"/>
              <a:t>Database Connectivity (Firebase Database with Android Studio)</a:t>
            </a:r>
          </a:p>
        </p:txBody>
      </p:sp>
    </p:spTree>
    <p:extLst>
      <p:ext uri="{BB962C8B-B14F-4D97-AF65-F5344CB8AC3E}">
        <p14:creationId xmlns:p14="http://schemas.microsoft.com/office/powerpoint/2010/main" val="125160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45D58-9178-4553-9CBF-A81F7FF6A68D}"/>
              </a:ext>
            </a:extLst>
          </p:cNvPr>
          <p:cNvSpPr>
            <a:spLocks noGrp="1"/>
          </p:cNvSpPr>
          <p:nvPr>
            <p:ph type="title"/>
          </p:nvPr>
        </p:nvSpPr>
        <p:spPr>
          <a:xfrm>
            <a:off x="194737" y="9525"/>
            <a:ext cx="10515600" cy="1325563"/>
          </a:xfrm>
        </p:spPr>
        <p:txBody>
          <a:bodyPr/>
          <a:lstStyle/>
          <a:p>
            <a:r>
              <a:rPr lang="en-IE" dirty="0"/>
              <a:t>Connecting </a:t>
            </a:r>
            <a:r>
              <a:rPr lang="en-IE" i="1" dirty="0"/>
              <a:t>Firebase</a:t>
            </a:r>
            <a:r>
              <a:rPr lang="en-IE" dirty="0"/>
              <a:t> Database with IoT Home device (Actions on </a:t>
            </a:r>
            <a:r>
              <a:rPr lang="en-IE" i="1" dirty="0"/>
              <a:t>Google Home Assistant</a:t>
            </a:r>
            <a:r>
              <a:rPr lang="en-IE" dirty="0"/>
              <a:t>)</a:t>
            </a:r>
          </a:p>
        </p:txBody>
      </p:sp>
      <p:pic>
        <p:nvPicPr>
          <p:cNvPr id="4" name="Picture 3">
            <a:extLst>
              <a:ext uri="{FF2B5EF4-FFF2-40B4-BE49-F238E27FC236}">
                <a16:creationId xmlns:a16="http://schemas.microsoft.com/office/drawing/2014/main" id="{F8B018D5-E55F-4C52-8A41-2D0D61EAA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7" name="Imagem 6">
            <a:extLst>
              <a:ext uri="{FF2B5EF4-FFF2-40B4-BE49-F238E27FC236}">
                <a16:creationId xmlns:a16="http://schemas.microsoft.com/office/drawing/2014/main" id="{6F062810-E0B1-4DD3-84D3-ACDC4AE8DDDA}"/>
              </a:ext>
            </a:extLst>
          </p:cNvPr>
          <p:cNvPicPr>
            <a:picLocks noChangeAspect="1"/>
          </p:cNvPicPr>
          <p:nvPr/>
        </p:nvPicPr>
        <p:blipFill rotWithShape="1">
          <a:blip r:embed="rId3"/>
          <a:srcRect l="10054" t="50000" r="70638" b="38440"/>
          <a:stretch/>
        </p:blipFill>
        <p:spPr>
          <a:xfrm>
            <a:off x="6103973" y="2328623"/>
            <a:ext cx="2354094" cy="792804"/>
          </a:xfrm>
          <a:prstGeom prst="rect">
            <a:avLst/>
          </a:prstGeom>
        </p:spPr>
      </p:pic>
      <p:pic>
        <p:nvPicPr>
          <p:cNvPr id="12" name="Imagem 11">
            <a:extLst>
              <a:ext uri="{FF2B5EF4-FFF2-40B4-BE49-F238E27FC236}">
                <a16:creationId xmlns:a16="http://schemas.microsoft.com/office/drawing/2014/main" id="{6785CE16-103E-4928-B761-BB9DF5BB4A60}"/>
              </a:ext>
            </a:extLst>
          </p:cNvPr>
          <p:cNvPicPr>
            <a:picLocks noChangeAspect="1"/>
          </p:cNvPicPr>
          <p:nvPr/>
        </p:nvPicPr>
        <p:blipFill rotWithShape="1">
          <a:blip r:embed="rId4"/>
          <a:srcRect l="33641" t="51391" r="33883" b="22941"/>
          <a:stretch/>
        </p:blipFill>
        <p:spPr>
          <a:xfrm>
            <a:off x="838200" y="1596019"/>
            <a:ext cx="3863197" cy="1760248"/>
          </a:xfrm>
          <a:prstGeom prst="rect">
            <a:avLst/>
          </a:prstGeom>
        </p:spPr>
      </p:pic>
      <p:pic>
        <p:nvPicPr>
          <p:cNvPr id="13" name="Imagem 12">
            <a:extLst>
              <a:ext uri="{FF2B5EF4-FFF2-40B4-BE49-F238E27FC236}">
                <a16:creationId xmlns:a16="http://schemas.microsoft.com/office/drawing/2014/main" id="{A2B80549-78D2-48AC-86A8-EE7F56B5B8DA}"/>
              </a:ext>
            </a:extLst>
          </p:cNvPr>
          <p:cNvPicPr>
            <a:picLocks noChangeAspect="1"/>
          </p:cNvPicPr>
          <p:nvPr/>
        </p:nvPicPr>
        <p:blipFill rotWithShape="1">
          <a:blip r:embed="rId5"/>
          <a:srcRect l="19183" t="30291" r="49282" b="19741"/>
          <a:stretch/>
        </p:blipFill>
        <p:spPr>
          <a:xfrm>
            <a:off x="856588" y="3356267"/>
            <a:ext cx="3844809" cy="3426781"/>
          </a:xfrm>
          <a:prstGeom prst="rect">
            <a:avLst/>
          </a:prstGeom>
        </p:spPr>
      </p:pic>
      <p:pic>
        <p:nvPicPr>
          <p:cNvPr id="14" name="Imagem 13">
            <a:extLst>
              <a:ext uri="{FF2B5EF4-FFF2-40B4-BE49-F238E27FC236}">
                <a16:creationId xmlns:a16="http://schemas.microsoft.com/office/drawing/2014/main" id="{DC0A9572-2473-4339-B05A-CB471C27F30C}"/>
              </a:ext>
            </a:extLst>
          </p:cNvPr>
          <p:cNvPicPr>
            <a:picLocks noChangeAspect="1"/>
          </p:cNvPicPr>
          <p:nvPr/>
        </p:nvPicPr>
        <p:blipFill rotWithShape="1">
          <a:blip r:embed="rId6"/>
          <a:srcRect l="23811" t="47897" r="29733" b="19482"/>
          <a:stretch/>
        </p:blipFill>
        <p:spPr>
          <a:xfrm>
            <a:off x="5314635" y="3759362"/>
            <a:ext cx="6392572" cy="2524966"/>
          </a:xfrm>
          <a:prstGeom prst="rect">
            <a:avLst/>
          </a:prstGeom>
        </p:spPr>
      </p:pic>
      <p:pic>
        <p:nvPicPr>
          <p:cNvPr id="18" name="Imagem 17">
            <a:extLst>
              <a:ext uri="{FF2B5EF4-FFF2-40B4-BE49-F238E27FC236}">
                <a16:creationId xmlns:a16="http://schemas.microsoft.com/office/drawing/2014/main" id="{BA7E6BF4-98B9-4F48-B5B2-31350EE645C2}"/>
              </a:ext>
            </a:extLst>
          </p:cNvPr>
          <p:cNvPicPr>
            <a:picLocks noChangeAspect="1"/>
          </p:cNvPicPr>
          <p:nvPr/>
        </p:nvPicPr>
        <p:blipFill rotWithShape="1">
          <a:blip r:embed="rId7"/>
          <a:srcRect l="46299" t="37670" r="40510" b="34123"/>
          <a:stretch/>
        </p:blipFill>
        <p:spPr>
          <a:xfrm>
            <a:off x="8788767" y="1612955"/>
            <a:ext cx="1608210" cy="1934391"/>
          </a:xfrm>
          <a:prstGeom prst="rect">
            <a:avLst/>
          </a:prstGeom>
        </p:spPr>
      </p:pic>
    </p:spTree>
    <p:extLst>
      <p:ext uri="{BB962C8B-B14F-4D97-AF65-F5344CB8AC3E}">
        <p14:creationId xmlns:p14="http://schemas.microsoft.com/office/powerpoint/2010/main" val="3615881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45D58-9178-4553-9CBF-A81F7FF6A68D}"/>
              </a:ext>
            </a:extLst>
          </p:cNvPr>
          <p:cNvSpPr>
            <a:spLocks noGrp="1"/>
          </p:cNvSpPr>
          <p:nvPr>
            <p:ph type="title"/>
          </p:nvPr>
        </p:nvSpPr>
        <p:spPr>
          <a:xfrm>
            <a:off x="0" y="295677"/>
            <a:ext cx="11222620" cy="1325563"/>
          </a:xfrm>
        </p:spPr>
        <p:txBody>
          <a:bodyPr>
            <a:normAutofit fontScale="90000"/>
          </a:bodyPr>
          <a:lstStyle/>
          <a:p>
            <a:r>
              <a:rPr lang="en-IE" dirty="0"/>
              <a:t>Connected Mobile App with </a:t>
            </a:r>
            <a:r>
              <a:rPr lang="en-IE" i="1" dirty="0"/>
              <a:t>Google Home Assistant </a:t>
            </a:r>
            <a:r>
              <a:rPr lang="en-IE" dirty="0"/>
              <a:t>(</a:t>
            </a:r>
            <a:r>
              <a:rPr lang="en-IE" i="1" dirty="0"/>
              <a:t>Firebase</a:t>
            </a:r>
            <a:r>
              <a:rPr lang="en-IE" dirty="0"/>
              <a:t> Database and Actions on </a:t>
            </a:r>
            <a:r>
              <a:rPr lang="en-IE" i="1" dirty="0"/>
              <a:t>Google Home Assistant</a:t>
            </a:r>
            <a:r>
              <a:rPr lang="en-IE" dirty="0"/>
              <a:t>)</a:t>
            </a:r>
          </a:p>
        </p:txBody>
      </p:sp>
      <p:pic>
        <p:nvPicPr>
          <p:cNvPr id="4" name="Picture 3">
            <a:extLst>
              <a:ext uri="{FF2B5EF4-FFF2-40B4-BE49-F238E27FC236}">
                <a16:creationId xmlns:a16="http://schemas.microsoft.com/office/drawing/2014/main" id="{F8B018D5-E55F-4C52-8A41-2D0D61EAA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3" name="Imagem 2">
            <a:extLst>
              <a:ext uri="{FF2B5EF4-FFF2-40B4-BE49-F238E27FC236}">
                <a16:creationId xmlns:a16="http://schemas.microsoft.com/office/drawing/2014/main" id="{F93EC907-7515-4FCD-A259-39E15D005AB0}"/>
              </a:ext>
            </a:extLst>
          </p:cNvPr>
          <p:cNvPicPr>
            <a:picLocks noChangeAspect="1"/>
          </p:cNvPicPr>
          <p:nvPr/>
        </p:nvPicPr>
        <p:blipFill rotWithShape="1">
          <a:blip r:embed="rId3"/>
          <a:srcRect l="7324" t="38835" r="57652" b="16893"/>
          <a:stretch/>
        </p:blipFill>
        <p:spPr>
          <a:xfrm>
            <a:off x="532660" y="2069847"/>
            <a:ext cx="5569474" cy="3960000"/>
          </a:xfrm>
          <a:prstGeom prst="rect">
            <a:avLst/>
          </a:prstGeom>
        </p:spPr>
      </p:pic>
      <p:pic>
        <p:nvPicPr>
          <p:cNvPr id="5" name="Imagem 4">
            <a:extLst>
              <a:ext uri="{FF2B5EF4-FFF2-40B4-BE49-F238E27FC236}">
                <a16:creationId xmlns:a16="http://schemas.microsoft.com/office/drawing/2014/main" id="{ED9B9F31-D946-4B30-889F-04949005EA4A}"/>
              </a:ext>
            </a:extLst>
          </p:cNvPr>
          <p:cNvPicPr>
            <a:picLocks noChangeAspect="1"/>
          </p:cNvPicPr>
          <p:nvPr/>
        </p:nvPicPr>
        <p:blipFill rotWithShape="1">
          <a:blip r:embed="rId4"/>
          <a:srcRect l="7719" t="38705" r="58786" b="17022"/>
          <a:stretch/>
        </p:blipFill>
        <p:spPr>
          <a:xfrm>
            <a:off x="6333025" y="2069847"/>
            <a:ext cx="5326315" cy="3960000"/>
          </a:xfrm>
          <a:prstGeom prst="rect">
            <a:avLst/>
          </a:prstGeom>
        </p:spPr>
      </p:pic>
    </p:spTree>
    <p:extLst>
      <p:ext uri="{BB962C8B-B14F-4D97-AF65-F5344CB8AC3E}">
        <p14:creationId xmlns:p14="http://schemas.microsoft.com/office/powerpoint/2010/main" val="3918282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4C76-4C6A-4C6E-90A9-BDD2B144D274}"/>
              </a:ext>
            </a:extLst>
          </p:cNvPr>
          <p:cNvSpPr>
            <a:spLocks noGrp="1"/>
          </p:cNvSpPr>
          <p:nvPr>
            <p:ph type="title"/>
          </p:nvPr>
        </p:nvSpPr>
        <p:spPr>
          <a:xfrm>
            <a:off x="431800" y="-41268"/>
            <a:ext cx="10515600" cy="1325563"/>
          </a:xfrm>
        </p:spPr>
        <p:txBody>
          <a:bodyPr/>
          <a:lstStyle/>
          <a:p>
            <a:r>
              <a:rPr lang="en-IE" dirty="0"/>
              <a:t>Testing</a:t>
            </a:r>
          </a:p>
        </p:txBody>
      </p:sp>
      <p:pic>
        <p:nvPicPr>
          <p:cNvPr id="4" name="Picture 3">
            <a:extLst>
              <a:ext uri="{FF2B5EF4-FFF2-40B4-BE49-F238E27FC236}">
                <a16:creationId xmlns:a16="http://schemas.microsoft.com/office/drawing/2014/main" id="{67EDF6A6-14A8-41F6-9C1A-D5BA3B757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graphicFrame>
        <p:nvGraphicFramePr>
          <p:cNvPr id="8" name="Table 7">
            <a:extLst>
              <a:ext uri="{FF2B5EF4-FFF2-40B4-BE49-F238E27FC236}">
                <a16:creationId xmlns:a16="http://schemas.microsoft.com/office/drawing/2014/main" id="{17FDED8C-63B1-4A72-B1A1-BE7146DD4FEA}"/>
              </a:ext>
            </a:extLst>
          </p:cNvPr>
          <p:cNvGraphicFramePr>
            <a:graphicFrameLocks noGrp="1"/>
          </p:cNvGraphicFramePr>
          <p:nvPr>
            <p:extLst>
              <p:ext uri="{D42A27DB-BD31-4B8C-83A1-F6EECF244321}">
                <p14:modId xmlns:p14="http://schemas.microsoft.com/office/powerpoint/2010/main" val="1929684686"/>
              </p:ext>
            </p:extLst>
          </p:nvPr>
        </p:nvGraphicFramePr>
        <p:xfrm>
          <a:off x="309034" y="1017011"/>
          <a:ext cx="11573931" cy="5698743"/>
        </p:xfrm>
        <a:graphic>
          <a:graphicData uri="http://schemas.openxmlformats.org/drawingml/2006/table">
            <a:tbl>
              <a:tblPr firstRow="1" bandRow="1">
                <a:tableStyleId>{5C22544A-7EE6-4342-B048-85BDC9FD1C3A}</a:tableStyleId>
              </a:tblPr>
              <a:tblGrid>
                <a:gridCol w="3857977">
                  <a:extLst>
                    <a:ext uri="{9D8B030D-6E8A-4147-A177-3AD203B41FA5}">
                      <a16:colId xmlns:a16="http://schemas.microsoft.com/office/drawing/2014/main" val="99484168"/>
                    </a:ext>
                  </a:extLst>
                </a:gridCol>
                <a:gridCol w="3857977">
                  <a:extLst>
                    <a:ext uri="{9D8B030D-6E8A-4147-A177-3AD203B41FA5}">
                      <a16:colId xmlns:a16="http://schemas.microsoft.com/office/drawing/2014/main" val="4170333374"/>
                    </a:ext>
                  </a:extLst>
                </a:gridCol>
                <a:gridCol w="3857977">
                  <a:extLst>
                    <a:ext uri="{9D8B030D-6E8A-4147-A177-3AD203B41FA5}">
                      <a16:colId xmlns:a16="http://schemas.microsoft.com/office/drawing/2014/main" val="2624457253"/>
                    </a:ext>
                  </a:extLst>
                </a:gridCol>
              </a:tblGrid>
              <a:tr h="608583">
                <a:tc>
                  <a:txBody>
                    <a:bodyPr/>
                    <a:lstStyle/>
                    <a:p>
                      <a:r>
                        <a:rPr lang="en-IE" sz="2800" dirty="0">
                          <a:latin typeface="Times New Roman" panose="02020603050405020304" pitchFamily="18" charset="0"/>
                          <a:cs typeface="Times New Roman" panose="02020603050405020304" pitchFamily="18" charset="0"/>
                        </a:rPr>
                        <a:t>White-Box Testing</a:t>
                      </a:r>
                    </a:p>
                  </a:txBody>
                  <a:tcPr>
                    <a:solidFill>
                      <a:srgbClr val="D96994"/>
                    </a:solidFill>
                  </a:tcPr>
                </a:tc>
                <a:tc>
                  <a:txBody>
                    <a:bodyPr/>
                    <a:lstStyle/>
                    <a:p>
                      <a:r>
                        <a:rPr lang="en-IE" sz="2800" dirty="0">
                          <a:solidFill>
                            <a:schemeClr val="bg1"/>
                          </a:solidFill>
                          <a:latin typeface="Times New Roman" panose="02020603050405020304" pitchFamily="18" charset="0"/>
                          <a:cs typeface="Times New Roman" panose="02020603050405020304" pitchFamily="18" charset="0"/>
                        </a:rPr>
                        <a:t>Black-Box Testing</a:t>
                      </a:r>
                    </a:p>
                  </a:txBody>
                  <a:tcPr>
                    <a:solidFill>
                      <a:srgbClr val="D96994"/>
                    </a:solidFill>
                  </a:tcPr>
                </a:tc>
                <a:tc>
                  <a:txBody>
                    <a:bodyPr/>
                    <a:lstStyle/>
                    <a:p>
                      <a:r>
                        <a:rPr lang="en-IE" sz="2800" dirty="0">
                          <a:solidFill>
                            <a:schemeClr val="tx1"/>
                          </a:solidFill>
                          <a:latin typeface="Times New Roman" panose="02020603050405020304" pitchFamily="18" charset="0"/>
                          <a:cs typeface="Times New Roman" panose="02020603050405020304" pitchFamily="18" charset="0"/>
                        </a:rPr>
                        <a:t>Grey-Box Testing</a:t>
                      </a:r>
                    </a:p>
                  </a:txBody>
                  <a:tcPr>
                    <a:solidFill>
                      <a:srgbClr val="D96994"/>
                    </a:solidFill>
                  </a:tcPr>
                </a:tc>
                <a:extLst>
                  <a:ext uri="{0D108BD9-81ED-4DB2-BD59-A6C34878D82A}">
                    <a16:rowId xmlns:a16="http://schemas.microsoft.com/office/drawing/2014/main" val="2983854817"/>
                  </a:ext>
                </a:extLst>
              </a:tr>
              <a:tr h="801832">
                <a:tc>
                  <a:txBody>
                    <a:bodyPr/>
                    <a:lstStyle/>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Tests the internal structure, the design and implementation of the solution;</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Inputs are chosen by the tester;</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Can start at an early stage;</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It is very thorough process and covers most application paths;</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Needs highly skilled personnel;</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Can be a burden, since changes are too frequent;</a:t>
                      </a:r>
                    </a:p>
                    <a:p>
                      <a:pPr marL="342900" indent="-342900">
                        <a:buFont typeface="Arial" panose="020B0604020202020204" pitchFamily="34" charset="0"/>
                        <a:buChar char="•"/>
                      </a:pPr>
                      <a:r>
                        <a:rPr lang="en-IE" sz="2150" dirty="0">
                          <a:solidFill>
                            <a:schemeClr val="tx1"/>
                          </a:solidFill>
                          <a:latin typeface="Times New Roman" panose="02020603050405020304" pitchFamily="18" charset="0"/>
                          <a:cs typeface="Times New Roman" panose="02020603050405020304" pitchFamily="18" charset="0"/>
                        </a:rPr>
                        <a:t>Expensive process.</a:t>
                      </a:r>
                    </a:p>
                  </a:txBody>
                  <a:tcPr>
                    <a:solidFill>
                      <a:srgbClr val="F2E6EF"/>
                    </a:solidFill>
                  </a:tcPr>
                </a:tc>
                <a:tc>
                  <a:txBody>
                    <a:bodyPr/>
                    <a:lstStyle/>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Tests the behaviour/functionalities;</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Structure, design and implementation of the software are not known by the tester;</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Works a black-box in the eyes of the tester;</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Done from the users’ point of view;</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No need for programming knowledge;</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Can leave program paths untested;</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Difficult to design testing cases if there are no clear specifications;</a:t>
                      </a:r>
                    </a:p>
                    <a:p>
                      <a:pPr marL="285750" indent="-285750">
                        <a:buFont typeface="Arial" panose="020B0604020202020204" pitchFamily="34" charset="0"/>
                        <a:buChar char="•"/>
                      </a:pPr>
                      <a:r>
                        <a:rPr lang="en-IE" sz="1950" dirty="0">
                          <a:latin typeface="Times New Roman" panose="02020603050405020304" pitchFamily="18" charset="0"/>
                          <a:cs typeface="Times New Roman" panose="02020603050405020304" pitchFamily="18" charset="0"/>
                        </a:rPr>
                        <a:t>Redundancy.</a:t>
                      </a:r>
                    </a:p>
                    <a:p>
                      <a:pPr marL="285750" indent="-285750">
                        <a:buFont typeface="Arial" panose="020B0604020202020204" pitchFamily="34" charset="0"/>
                        <a:buChar char="•"/>
                      </a:pPr>
                      <a:endParaRPr lang="en-IE" sz="1600" dirty="0">
                        <a:latin typeface="Times New Roman" panose="02020603050405020304" pitchFamily="18" charset="0"/>
                        <a:cs typeface="Times New Roman" panose="02020603050405020304" pitchFamily="18" charset="0"/>
                      </a:endParaRPr>
                    </a:p>
                  </a:txBody>
                  <a:tcPr>
                    <a:solidFill>
                      <a:srgbClr val="F2E6EF"/>
                    </a:solidFill>
                  </a:tcPr>
                </a:tc>
                <a:tc>
                  <a:txBody>
                    <a:bodyPr/>
                    <a:lstStyle/>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Black- and White-box testing combined;</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Internal structure is known firstly to design test cases;</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Test is done from the users’ point of view;</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No need for high programming knowledge;</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Unbiased;</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More effective in integration testing</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Not exhaustive;</a:t>
                      </a:r>
                    </a:p>
                    <a:p>
                      <a:pPr marL="285750" indent="-285750">
                        <a:buFont typeface="Arial" panose="020B0604020202020204" pitchFamily="34" charset="0"/>
                        <a:buChar char="•"/>
                      </a:pPr>
                      <a:r>
                        <a:rPr lang="en-IE" sz="2200" dirty="0">
                          <a:latin typeface="Times New Roman" panose="02020603050405020304" pitchFamily="18" charset="0"/>
                          <a:cs typeface="Times New Roman" panose="02020603050405020304" pitchFamily="18" charset="0"/>
                        </a:rPr>
                        <a:t>Ideal for projects with limited time frame.</a:t>
                      </a:r>
                    </a:p>
                  </a:txBody>
                  <a:tcPr>
                    <a:solidFill>
                      <a:srgbClr val="F2E6EF"/>
                    </a:solidFill>
                  </a:tcPr>
                </a:tc>
                <a:extLst>
                  <a:ext uri="{0D108BD9-81ED-4DB2-BD59-A6C34878D82A}">
                    <a16:rowId xmlns:a16="http://schemas.microsoft.com/office/drawing/2014/main" val="960508954"/>
                  </a:ext>
                </a:extLst>
              </a:tr>
            </a:tbl>
          </a:graphicData>
        </a:graphic>
      </p:graphicFrame>
    </p:spTree>
    <p:extLst>
      <p:ext uri="{BB962C8B-B14F-4D97-AF65-F5344CB8AC3E}">
        <p14:creationId xmlns:p14="http://schemas.microsoft.com/office/powerpoint/2010/main" val="1009830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A4AF-3BF9-4B32-9C3A-00BED351735D}"/>
              </a:ext>
            </a:extLst>
          </p:cNvPr>
          <p:cNvSpPr>
            <a:spLocks noGrp="1"/>
          </p:cNvSpPr>
          <p:nvPr>
            <p:ph type="title"/>
          </p:nvPr>
        </p:nvSpPr>
        <p:spPr>
          <a:xfrm>
            <a:off x="838200" y="-227537"/>
            <a:ext cx="10515600" cy="1325563"/>
          </a:xfrm>
        </p:spPr>
        <p:txBody>
          <a:bodyPr/>
          <a:lstStyle/>
          <a:p>
            <a:r>
              <a:rPr lang="en-IE" dirty="0"/>
              <a:t>Testing Cases</a:t>
            </a:r>
          </a:p>
        </p:txBody>
      </p:sp>
      <p:pic>
        <p:nvPicPr>
          <p:cNvPr id="4" name="Picture 3">
            <a:extLst>
              <a:ext uri="{FF2B5EF4-FFF2-40B4-BE49-F238E27FC236}">
                <a16:creationId xmlns:a16="http://schemas.microsoft.com/office/drawing/2014/main" id="{F07BF97C-12D3-42F4-8E11-E4FDF8969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graphicFrame>
        <p:nvGraphicFramePr>
          <p:cNvPr id="3" name="Table 2">
            <a:extLst>
              <a:ext uri="{FF2B5EF4-FFF2-40B4-BE49-F238E27FC236}">
                <a16:creationId xmlns:a16="http://schemas.microsoft.com/office/drawing/2014/main" id="{B55D783B-6D17-4CE8-BAB9-72A07E9A75E0}"/>
              </a:ext>
            </a:extLst>
          </p:cNvPr>
          <p:cNvGraphicFramePr>
            <a:graphicFrameLocks noGrp="1"/>
          </p:cNvGraphicFramePr>
          <p:nvPr>
            <p:extLst>
              <p:ext uri="{D42A27DB-BD31-4B8C-83A1-F6EECF244321}">
                <p14:modId xmlns:p14="http://schemas.microsoft.com/office/powerpoint/2010/main" val="1803649469"/>
              </p:ext>
            </p:extLst>
          </p:nvPr>
        </p:nvGraphicFramePr>
        <p:xfrm>
          <a:off x="285193" y="846665"/>
          <a:ext cx="11669740" cy="5862891"/>
        </p:xfrm>
        <a:graphic>
          <a:graphicData uri="http://schemas.openxmlformats.org/drawingml/2006/table">
            <a:tbl>
              <a:tblPr>
                <a:tableStyleId>{5C22544A-7EE6-4342-B048-85BDC9FD1C3A}</a:tableStyleId>
              </a:tblPr>
              <a:tblGrid>
                <a:gridCol w="3258804">
                  <a:extLst>
                    <a:ext uri="{9D8B030D-6E8A-4147-A177-3AD203B41FA5}">
                      <a16:colId xmlns:a16="http://schemas.microsoft.com/office/drawing/2014/main" val="384938685"/>
                    </a:ext>
                  </a:extLst>
                </a:gridCol>
                <a:gridCol w="3305889">
                  <a:extLst>
                    <a:ext uri="{9D8B030D-6E8A-4147-A177-3AD203B41FA5}">
                      <a16:colId xmlns:a16="http://schemas.microsoft.com/office/drawing/2014/main" val="2249942567"/>
                    </a:ext>
                  </a:extLst>
                </a:gridCol>
                <a:gridCol w="830191">
                  <a:extLst>
                    <a:ext uri="{9D8B030D-6E8A-4147-A177-3AD203B41FA5}">
                      <a16:colId xmlns:a16="http://schemas.microsoft.com/office/drawing/2014/main" val="3372285985"/>
                    </a:ext>
                  </a:extLst>
                </a:gridCol>
                <a:gridCol w="763278">
                  <a:extLst>
                    <a:ext uri="{9D8B030D-6E8A-4147-A177-3AD203B41FA5}">
                      <a16:colId xmlns:a16="http://schemas.microsoft.com/office/drawing/2014/main" val="851967533"/>
                    </a:ext>
                  </a:extLst>
                </a:gridCol>
                <a:gridCol w="3511578">
                  <a:extLst>
                    <a:ext uri="{9D8B030D-6E8A-4147-A177-3AD203B41FA5}">
                      <a16:colId xmlns:a16="http://schemas.microsoft.com/office/drawing/2014/main" val="529290252"/>
                    </a:ext>
                  </a:extLst>
                </a:gridCol>
              </a:tblGrid>
              <a:tr h="594128">
                <a:tc>
                  <a:txBody>
                    <a:bodyPr/>
                    <a:lstStyle/>
                    <a:p>
                      <a:pPr algn="ctr">
                        <a:lnSpc>
                          <a:spcPct val="107000"/>
                        </a:lnSpc>
                        <a:spcAft>
                          <a:spcPts val="0"/>
                        </a:spcAft>
                      </a:pPr>
                      <a:r>
                        <a:rPr lang="en-IE" sz="2800" dirty="0">
                          <a:effectLst/>
                          <a:latin typeface="+mn-lt"/>
                        </a:rPr>
                        <a:t>Action</a:t>
                      </a:r>
                      <a:endParaRPr lang="en-IE" sz="2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gn="ctr">
                        <a:lnSpc>
                          <a:spcPct val="107000"/>
                        </a:lnSpc>
                        <a:spcAft>
                          <a:spcPts val="0"/>
                        </a:spcAft>
                      </a:pPr>
                      <a:r>
                        <a:rPr lang="en-IE" sz="2800" dirty="0">
                          <a:effectLst/>
                          <a:latin typeface="+mn-lt"/>
                        </a:rPr>
                        <a:t>Expected result</a:t>
                      </a:r>
                      <a:endParaRPr lang="en-IE" sz="2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gn="ctr">
                        <a:lnSpc>
                          <a:spcPct val="107000"/>
                        </a:lnSpc>
                        <a:spcAft>
                          <a:spcPts val="0"/>
                        </a:spcAft>
                      </a:pPr>
                      <a:r>
                        <a:rPr lang="en-IE" sz="2800" dirty="0">
                          <a:effectLst/>
                          <a:latin typeface="+mn-lt"/>
                        </a:rPr>
                        <a:t>Pass</a:t>
                      </a:r>
                      <a:endParaRPr lang="en-IE" sz="2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gn="ctr">
                        <a:lnSpc>
                          <a:spcPct val="107000"/>
                        </a:lnSpc>
                        <a:spcAft>
                          <a:spcPts val="0"/>
                        </a:spcAft>
                      </a:pPr>
                      <a:r>
                        <a:rPr lang="en-IE" sz="2800" dirty="0">
                          <a:effectLst/>
                          <a:latin typeface="+mn-lt"/>
                        </a:rPr>
                        <a:t>Fail</a:t>
                      </a:r>
                      <a:endParaRPr lang="en-IE" sz="2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gn="ctr">
                        <a:lnSpc>
                          <a:spcPct val="107000"/>
                        </a:lnSpc>
                        <a:spcAft>
                          <a:spcPts val="0"/>
                        </a:spcAft>
                      </a:pPr>
                      <a:r>
                        <a:rPr lang="en-IE" sz="2800" dirty="0">
                          <a:effectLst/>
                          <a:latin typeface="+mn-lt"/>
                        </a:rPr>
                        <a:t>Actual result</a:t>
                      </a:r>
                      <a:endParaRPr lang="en-IE" sz="2800" dirty="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2796815017"/>
                  </a:ext>
                </a:extLst>
              </a:tr>
              <a:tr h="1039298">
                <a:tc>
                  <a:txBody>
                    <a:bodyPr/>
                    <a:lstStyle/>
                    <a:p>
                      <a:pPr>
                        <a:lnSpc>
                          <a:spcPct val="107000"/>
                        </a:lnSpc>
                        <a:spcAft>
                          <a:spcPts val="0"/>
                        </a:spcAft>
                      </a:pPr>
                      <a:r>
                        <a:rPr lang="en-IE" sz="1800" dirty="0">
                          <a:effectLst/>
                          <a:latin typeface="+mn-lt"/>
                        </a:rPr>
                        <a:t>Open </a:t>
                      </a:r>
                    </a:p>
                    <a:p>
                      <a:pPr>
                        <a:lnSpc>
                          <a:spcPct val="107000"/>
                        </a:lnSpc>
                        <a:spcAft>
                          <a:spcPts val="0"/>
                        </a:spcAft>
                      </a:pPr>
                      <a:r>
                        <a:rPr lang="en-IE" sz="1800" dirty="0">
                          <a:effectLst/>
                          <a:latin typeface="+mn-lt"/>
                        </a:rPr>
                        <a:t>application</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dirty="0">
                          <a:effectLst/>
                          <a:latin typeface="+mn-lt"/>
                        </a:rPr>
                        <a:t>Initial screen opens if user has not registered and logged in, otherwise main screen opens</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ea typeface="Calibri" panose="020F0502020204030204" pitchFamily="34" charset="0"/>
                          <a:cs typeface="Times New Roman" panose="02020603050405020304" pitchFamily="18" charset="0"/>
                        </a:rPr>
                        <a:t> </a:t>
                      </a: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Initial screen is displayed if user has not registered and not logged in. Main screen is displayed otherwise</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2500821101"/>
                  </a:ext>
                </a:extLst>
              </a:tr>
              <a:tr h="410133">
                <a:tc>
                  <a:txBody>
                    <a:bodyPr/>
                    <a:lstStyle/>
                    <a:p>
                      <a:pPr>
                        <a:lnSpc>
                          <a:spcPct val="107000"/>
                        </a:lnSpc>
                        <a:spcAft>
                          <a:spcPts val="0"/>
                        </a:spcAft>
                      </a:pPr>
                      <a:r>
                        <a:rPr lang="en-IE" sz="1800">
                          <a:effectLst/>
                          <a:latin typeface="+mn-lt"/>
                        </a:rPr>
                        <a:t>Select Register option</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Registration screen opens</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ea typeface="Calibri" panose="020F0502020204030204" pitchFamily="34" charset="0"/>
                          <a:cs typeface="Times New Roman" panose="02020603050405020304" pitchFamily="18" charset="0"/>
                        </a:rPr>
                        <a:t> </a:t>
                      </a: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Registration screen is displayed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3896278171"/>
                  </a:ext>
                </a:extLst>
              </a:tr>
              <a:tr h="619854">
                <a:tc>
                  <a:txBody>
                    <a:bodyPr/>
                    <a:lstStyle/>
                    <a:p>
                      <a:pPr>
                        <a:lnSpc>
                          <a:spcPct val="107000"/>
                        </a:lnSpc>
                        <a:spcAft>
                          <a:spcPts val="0"/>
                        </a:spcAft>
                      </a:pPr>
                      <a:r>
                        <a:rPr lang="en-IE" sz="1800">
                          <a:effectLst/>
                          <a:latin typeface="+mn-lt"/>
                        </a:rPr>
                        <a:t>Register button pressed without any data entered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Display error message to enter data for each field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ea typeface="Calibri" panose="020F0502020204030204" pitchFamily="34" charset="0"/>
                          <a:cs typeface="Times New Roman" panose="02020603050405020304" pitchFamily="18" charset="0"/>
                        </a:rPr>
                        <a:t> </a:t>
                      </a: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Error message is displayed in each field, asking user to enter data</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3249572506"/>
                  </a:ext>
                </a:extLst>
              </a:tr>
              <a:tr h="1039298">
                <a:tc>
                  <a:txBody>
                    <a:bodyPr/>
                    <a:lstStyle/>
                    <a:p>
                      <a:pPr>
                        <a:lnSpc>
                          <a:spcPct val="107000"/>
                        </a:lnSpc>
                        <a:spcAft>
                          <a:spcPts val="0"/>
                        </a:spcAft>
                      </a:pPr>
                      <a:r>
                        <a:rPr lang="en-IE" sz="1800">
                          <a:effectLst/>
                          <a:latin typeface="+mn-lt"/>
                        </a:rPr>
                        <a:t>Register button pressed when invalid data is entered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dirty="0">
                          <a:effectLst/>
                          <a:latin typeface="+mn-lt"/>
                        </a:rPr>
                        <a:t>Display specific error message to each field where data is invalid, guiding the user on how to fix it</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ea typeface="Calibri" panose="020F0502020204030204" pitchFamily="34" charset="0"/>
                          <a:cs typeface="Times New Roman" panose="02020603050405020304" pitchFamily="18" charset="0"/>
                        </a:rPr>
                        <a:t> </a:t>
                      </a:r>
                    </a:p>
                  </a:txBody>
                  <a:tcPr marL="56407" marR="56407" marT="0" marB="0" anchor="ctr"/>
                </a:tc>
                <a:tc>
                  <a:txBody>
                    <a:bodyPr/>
                    <a:lstStyle/>
                    <a:p>
                      <a:pPr>
                        <a:lnSpc>
                          <a:spcPct val="107000"/>
                        </a:lnSpc>
                        <a:spcAft>
                          <a:spcPts val="0"/>
                        </a:spcAft>
                      </a:pPr>
                      <a:r>
                        <a:rPr lang="en-IE" sz="1800" dirty="0">
                          <a:effectLst/>
                          <a:latin typeface="+mn-lt"/>
                        </a:rPr>
                        <a:t> </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Specific error message is displayed to each field where data is invalid, guiding the user on how to fix it</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4192164743"/>
                  </a:ext>
                </a:extLst>
              </a:tr>
              <a:tr h="619854">
                <a:tc>
                  <a:txBody>
                    <a:bodyPr/>
                    <a:lstStyle/>
                    <a:p>
                      <a:pPr>
                        <a:lnSpc>
                          <a:spcPct val="107000"/>
                        </a:lnSpc>
                        <a:spcAft>
                          <a:spcPts val="0"/>
                        </a:spcAft>
                      </a:pPr>
                      <a:r>
                        <a:rPr lang="en-IE" sz="1800">
                          <a:effectLst/>
                          <a:latin typeface="+mn-lt"/>
                        </a:rPr>
                        <a:t>Register button pressed with valid data entered in all fields</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Create new user and open main screen</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ea typeface="Calibri" panose="020F0502020204030204" pitchFamily="34" charset="0"/>
                          <a:cs typeface="Times New Roman" panose="02020603050405020304" pitchFamily="18" charset="0"/>
                        </a:rPr>
                        <a:t> </a:t>
                      </a: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New user is created, and main screen is displayed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2586920216"/>
                  </a:ext>
                </a:extLst>
              </a:tr>
              <a:tr h="300618">
                <a:tc>
                  <a:txBody>
                    <a:bodyPr/>
                    <a:lstStyle/>
                    <a:p>
                      <a:pPr>
                        <a:lnSpc>
                          <a:spcPct val="107000"/>
                        </a:lnSpc>
                        <a:spcAft>
                          <a:spcPts val="0"/>
                        </a:spcAft>
                      </a:pPr>
                      <a:r>
                        <a:rPr lang="en-IE" sz="1800">
                          <a:effectLst/>
                          <a:latin typeface="+mn-lt"/>
                        </a:rPr>
                        <a:t>Select Login option</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Login screen opens</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rPr>
                        <a:t> </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Login screen is displayed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1060619821"/>
                  </a:ext>
                </a:extLst>
              </a:tr>
              <a:tr h="619854">
                <a:tc>
                  <a:txBody>
                    <a:bodyPr/>
                    <a:lstStyle/>
                    <a:p>
                      <a:pPr>
                        <a:lnSpc>
                          <a:spcPct val="107000"/>
                        </a:lnSpc>
                        <a:spcAft>
                          <a:spcPts val="0"/>
                        </a:spcAft>
                      </a:pPr>
                      <a:r>
                        <a:rPr lang="en-IE" sz="1800">
                          <a:effectLst/>
                          <a:latin typeface="+mn-lt"/>
                        </a:rPr>
                        <a:t>Login button pressed without any data entered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Display error message to enter data</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rPr>
                        <a:t> </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Error message is displayed in each field, asking user to enter data</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2996004936"/>
                  </a:ext>
                </a:extLst>
              </a:tr>
              <a:tr h="619854">
                <a:tc>
                  <a:txBody>
                    <a:bodyPr/>
                    <a:lstStyle/>
                    <a:p>
                      <a:pPr>
                        <a:lnSpc>
                          <a:spcPct val="107000"/>
                        </a:lnSpc>
                        <a:spcAft>
                          <a:spcPts val="0"/>
                        </a:spcAft>
                      </a:pPr>
                      <a:r>
                        <a:rPr lang="en-IE" sz="1800">
                          <a:effectLst/>
                          <a:latin typeface="+mn-lt"/>
                        </a:rPr>
                        <a:t>Login button pressed when invalid data is entered</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Display specific Toast message, regarding the error</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marL="285750" indent="-285750" algn="ctr">
                        <a:lnSpc>
                          <a:spcPct val="107000"/>
                        </a:lnSpc>
                        <a:spcAft>
                          <a:spcPts val="0"/>
                        </a:spcAft>
                        <a:buFont typeface="Wingdings" panose="05000000000000000000" pitchFamily="2" charset="2"/>
                        <a:buChar char="ü"/>
                      </a:pPr>
                      <a:r>
                        <a:rPr lang="en-IE" sz="1800" dirty="0">
                          <a:effectLst/>
                          <a:latin typeface="+mn-lt"/>
                        </a:rPr>
                        <a:t> </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a:effectLst/>
                          <a:latin typeface="+mn-lt"/>
                        </a:rPr>
                        <a:t> </a:t>
                      </a:r>
                      <a:endParaRPr lang="en-IE" sz="1800">
                        <a:effectLst/>
                        <a:latin typeface="+mn-lt"/>
                        <a:ea typeface="Calibri" panose="020F0502020204030204" pitchFamily="34" charset="0"/>
                        <a:cs typeface="Times New Roman" panose="02020603050405020304" pitchFamily="18" charset="0"/>
                      </a:endParaRPr>
                    </a:p>
                  </a:txBody>
                  <a:tcPr marL="56407" marR="56407" marT="0" marB="0" anchor="ctr"/>
                </a:tc>
                <a:tc>
                  <a:txBody>
                    <a:bodyPr/>
                    <a:lstStyle/>
                    <a:p>
                      <a:pPr>
                        <a:lnSpc>
                          <a:spcPct val="107000"/>
                        </a:lnSpc>
                        <a:spcAft>
                          <a:spcPts val="0"/>
                        </a:spcAft>
                      </a:pPr>
                      <a:r>
                        <a:rPr lang="en-IE" sz="1800" dirty="0">
                          <a:effectLst/>
                          <a:latin typeface="+mn-lt"/>
                        </a:rPr>
                        <a:t>Specific Toast message regarding the error is displayed</a:t>
                      </a:r>
                      <a:endParaRPr lang="en-IE" sz="1800" dirty="0">
                        <a:effectLst/>
                        <a:latin typeface="+mn-lt"/>
                        <a:ea typeface="Calibri" panose="020F0502020204030204" pitchFamily="34" charset="0"/>
                        <a:cs typeface="Times New Roman" panose="02020603050405020304" pitchFamily="18" charset="0"/>
                      </a:endParaRPr>
                    </a:p>
                  </a:txBody>
                  <a:tcPr marL="56407" marR="56407" marT="0" marB="0" anchor="ctr"/>
                </a:tc>
                <a:extLst>
                  <a:ext uri="{0D108BD9-81ED-4DB2-BD59-A6C34878D82A}">
                    <a16:rowId xmlns:a16="http://schemas.microsoft.com/office/drawing/2014/main" val="3553062803"/>
                  </a:ext>
                </a:extLst>
              </a:tr>
            </a:tbl>
          </a:graphicData>
        </a:graphic>
      </p:graphicFrame>
    </p:spTree>
    <p:extLst>
      <p:ext uri="{BB962C8B-B14F-4D97-AF65-F5344CB8AC3E}">
        <p14:creationId xmlns:p14="http://schemas.microsoft.com/office/powerpoint/2010/main" val="4155715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0575-FC43-4121-9636-FEF29B1C1C15}"/>
              </a:ext>
            </a:extLst>
          </p:cNvPr>
          <p:cNvSpPr>
            <a:spLocks noGrp="1"/>
          </p:cNvSpPr>
          <p:nvPr>
            <p:ph type="title"/>
          </p:nvPr>
        </p:nvSpPr>
        <p:spPr>
          <a:xfrm>
            <a:off x="1190524" y="-295275"/>
            <a:ext cx="11263944" cy="1325563"/>
          </a:xfrm>
        </p:spPr>
        <p:txBody>
          <a:bodyPr/>
          <a:lstStyle/>
          <a:p>
            <a:r>
              <a:rPr lang="en-IE" dirty="0"/>
              <a:t>Project Evaluation</a:t>
            </a:r>
          </a:p>
        </p:txBody>
      </p:sp>
      <p:pic>
        <p:nvPicPr>
          <p:cNvPr id="4" name="Picture 3">
            <a:extLst>
              <a:ext uri="{FF2B5EF4-FFF2-40B4-BE49-F238E27FC236}">
                <a16:creationId xmlns:a16="http://schemas.microsoft.com/office/drawing/2014/main" id="{5C9DB368-A08D-42C2-926A-6A1433C62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5" name="Picture 4">
            <a:extLst>
              <a:ext uri="{FF2B5EF4-FFF2-40B4-BE49-F238E27FC236}">
                <a16:creationId xmlns:a16="http://schemas.microsoft.com/office/drawing/2014/main" id="{D1CC0AA4-2F4F-4638-9D36-BB9A5F2941E9}"/>
              </a:ext>
            </a:extLst>
          </p:cNvPr>
          <p:cNvPicPr/>
          <p:nvPr/>
        </p:nvPicPr>
        <p:blipFill rotWithShape="1">
          <a:blip r:embed="rId3"/>
          <a:srcRect l="1660" t="37898" r="58392" b="18069"/>
          <a:stretch/>
        </p:blipFill>
        <p:spPr bwMode="auto">
          <a:xfrm>
            <a:off x="101580" y="2291791"/>
            <a:ext cx="2880000" cy="216000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2CC83A7-276F-4C60-B42F-1001BB8AA393}"/>
              </a:ext>
            </a:extLst>
          </p:cNvPr>
          <p:cNvPicPr/>
          <p:nvPr/>
        </p:nvPicPr>
        <p:blipFill rotWithShape="1">
          <a:blip r:embed="rId4"/>
          <a:srcRect l="1788" t="28364" r="56478" b="26933"/>
          <a:stretch/>
        </p:blipFill>
        <p:spPr bwMode="auto">
          <a:xfrm>
            <a:off x="3115064" y="2291791"/>
            <a:ext cx="2880000" cy="21600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2B034FFB-6396-455F-852E-BA4AFA664CCD}"/>
              </a:ext>
            </a:extLst>
          </p:cNvPr>
          <p:cNvPicPr/>
          <p:nvPr/>
        </p:nvPicPr>
        <p:blipFill rotWithShape="1">
          <a:blip r:embed="rId5"/>
          <a:srcRect l="1404" t="26322" r="56988" b="24646"/>
          <a:stretch/>
        </p:blipFill>
        <p:spPr bwMode="auto">
          <a:xfrm>
            <a:off x="6128548" y="2291791"/>
            <a:ext cx="2880000" cy="21600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FA7B09DB-0406-4D9E-9A7F-79D947EA1FD0}"/>
              </a:ext>
            </a:extLst>
          </p:cNvPr>
          <p:cNvPicPr/>
          <p:nvPr/>
        </p:nvPicPr>
        <p:blipFill rotWithShape="1">
          <a:blip r:embed="rId6"/>
          <a:srcRect l="1660" t="26780" r="57626" b="25774"/>
          <a:stretch/>
        </p:blipFill>
        <p:spPr bwMode="auto">
          <a:xfrm>
            <a:off x="9142032" y="2291791"/>
            <a:ext cx="2880000" cy="21600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19D4DE28-F503-46AF-B8E9-2318458E2FB9}"/>
              </a:ext>
            </a:extLst>
          </p:cNvPr>
          <p:cNvPicPr/>
          <p:nvPr/>
        </p:nvPicPr>
        <p:blipFill rotWithShape="1">
          <a:blip r:embed="rId7"/>
          <a:srcRect l="1405" t="29957" r="57626" b="18065"/>
          <a:stretch/>
        </p:blipFill>
        <p:spPr bwMode="auto">
          <a:xfrm>
            <a:off x="3115064" y="4566209"/>
            <a:ext cx="2880000" cy="216000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5B4B2293-2B0B-447C-8AF3-65A624B66AA6}"/>
              </a:ext>
            </a:extLst>
          </p:cNvPr>
          <p:cNvPicPr/>
          <p:nvPr/>
        </p:nvPicPr>
        <p:blipFill rotWithShape="1">
          <a:blip r:embed="rId8"/>
          <a:srcRect l="1660" t="22467" r="57882" b="29178"/>
          <a:stretch/>
        </p:blipFill>
        <p:spPr bwMode="auto">
          <a:xfrm>
            <a:off x="6128548" y="4566209"/>
            <a:ext cx="2880000" cy="216000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FAA0F2D3-407D-4D10-94DF-88E5D796E457}"/>
              </a:ext>
            </a:extLst>
          </p:cNvPr>
          <p:cNvPicPr/>
          <p:nvPr/>
        </p:nvPicPr>
        <p:blipFill rotWithShape="1">
          <a:blip r:embed="rId9"/>
          <a:srcRect l="2043" t="21107" r="53159" b="26913"/>
          <a:stretch/>
        </p:blipFill>
        <p:spPr bwMode="auto">
          <a:xfrm>
            <a:off x="9142032" y="4566209"/>
            <a:ext cx="2880000" cy="216000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8FC912F2-BA40-4EDE-A69F-9914B8D8E770}"/>
              </a:ext>
            </a:extLst>
          </p:cNvPr>
          <p:cNvPicPr/>
          <p:nvPr/>
        </p:nvPicPr>
        <p:blipFill rotWithShape="1">
          <a:blip r:embed="rId10"/>
          <a:srcRect l="1404" t="19287" r="58009" b="33029"/>
          <a:stretch/>
        </p:blipFill>
        <p:spPr bwMode="auto">
          <a:xfrm>
            <a:off x="101580" y="4566209"/>
            <a:ext cx="2880000" cy="2160000"/>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EE8987BB-B7CF-4E00-8BA1-0CE5B827CD6F}"/>
              </a:ext>
            </a:extLst>
          </p:cNvPr>
          <p:cNvSpPr txBox="1"/>
          <p:nvPr/>
        </p:nvSpPr>
        <p:spPr>
          <a:xfrm>
            <a:off x="262479" y="713121"/>
            <a:ext cx="9914453" cy="1846659"/>
          </a:xfrm>
          <a:prstGeom prst="rect">
            <a:avLst/>
          </a:prstGeom>
          <a:noFill/>
        </p:spPr>
        <p:txBody>
          <a:bodyPr wrap="square">
            <a:spAutoFit/>
          </a:bodyPr>
          <a:lstStyle/>
          <a:p>
            <a:pPr marL="285750" indent="-285750">
              <a:buFont typeface="Arial" panose="020B0604020202020204" pitchFamily="34" charset="0"/>
              <a:buChar char="•"/>
            </a:pPr>
            <a:r>
              <a:rPr lang="en-IE" sz="2400" i="1" dirty="0"/>
              <a:t>Google Forms </a:t>
            </a:r>
            <a:r>
              <a:rPr lang="en-IE" sz="2400" dirty="0"/>
              <a:t>Tool</a:t>
            </a:r>
          </a:p>
          <a:p>
            <a:pPr marL="285750" indent="-285750">
              <a:buFont typeface="Arial" panose="020B0604020202020204" pitchFamily="34" charset="0"/>
              <a:buChar char="•"/>
            </a:pPr>
            <a:r>
              <a:rPr lang="en-IE" sz="2400" dirty="0"/>
              <a:t>Survey with 6 Participants, all owning </a:t>
            </a:r>
            <a:r>
              <a:rPr lang="en-IE" sz="2400" i="1" dirty="0"/>
              <a:t>Google Home Assistant</a:t>
            </a:r>
            <a:r>
              <a:rPr lang="en-IE" sz="2400" dirty="0"/>
              <a:t> IoT device</a:t>
            </a:r>
          </a:p>
          <a:p>
            <a:pPr marL="285750" indent="-285750">
              <a:buFont typeface="Arial" panose="020B0604020202020204" pitchFamily="34" charset="0"/>
              <a:buChar char="•"/>
            </a:pPr>
            <a:r>
              <a:rPr lang="en-IE" sz="2400" dirty="0"/>
              <a:t>Performed within a week</a:t>
            </a:r>
          </a:p>
          <a:p>
            <a:pPr marL="285750" indent="-285750">
              <a:buFont typeface="Arial" panose="020B0604020202020204" pitchFamily="34" charset="0"/>
              <a:buChar char="•"/>
            </a:pPr>
            <a:r>
              <a:rPr lang="en-IE" sz="2400" dirty="0"/>
              <a:t>Very positive feedback</a:t>
            </a:r>
          </a:p>
          <a:p>
            <a:pPr marL="285750" indent="-285750">
              <a:buFont typeface="Arial" panose="020B0604020202020204" pitchFamily="34" charset="0"/>
              <a:buChar char="•"/>
            </a:pPr>
            <a:endParaRPr lang="en-IE" dirty="0"/>
          </a:p>
        </p:txBody>
      </p:sp>
    </p:spTree>
    <p:extLst>
      <p:ext uri="{BB962C8B-B14F-4D97-AF65-F5344CB8AC3E}">
        <p14:creationId xmlns:p14="http://schemas.microsoft.com/office/powerpoint/2010/main" val="4229111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012B-BBB6-404C-A175-39D950E6AC68}"/>
              </a:ext>
            </a:extLst>
          </p:cNvPr>
          <p:cNvSpPr>
            <a:spLocks noGrp="1"/>
          </p:cNvSpPr>
          <p:nvPr>
            <p:ph type="title"/>
          </p:nvPr>
        </p:nvSpPr>
        <p:spPr/>
        <p:txBody>
          <a:bodyPr/>
          <a:lstStyle/>
          <a:p>
            <a:r>
              <a:rPr lang="en-IE" dirty="0"/>
              <a:t>Project Achievements</a:t>
            </a:r>
          </a:p>
        </p:txBody>
      </p:sp>
      <p:sp>
        <p:nvSpPr>
          <p:cNvPr id="3" name="Content Placeholder 2">
            <a:extLst>
              <a:ext uri="{FF2B5EF4-FFF2-40B4-BE49-F238E27FC236}">
                <a16:creationId xmlns:a16="http://schemas.microsoft.com/office/drawing/2014/main" id="{99DB3E1A-4B67-4BCE-B7C4-2D1066EE70BF}"/>
              </a:ext>
            </a:extLst>
          </p:cNvPr>
          <p:cNvSpPr>
            <a:spLocks noGrp="1"/>
          </p:cNvSpPr>
          <p:nvPr>
            <p:ph idx="1"/>
          </p:nvPr>
        </p:nvSpPr>
        <p:spPr>
          <a:xfrm>
            <a:off x="754824" y="1572766"/>
            <a:ext cx="10827575" cy="5140238"/>
          </a:xfrm>
        </p:spPr>
        <p:txBody>
          <a:bodyPr>
            <a:normAutofit fontScale="92500" lnSpcReduction="10000"/>
          </a:bodyPr>
          <a:lstStyle/>
          <a:p>
            <a:r>
              <a:rPr lang="en-IE" dirty="0"/>
              <a:t>A Project Proposal was created, based on the performed initial Literature Review (Secondary research) on the topic;</a:t>
            </a:r>
          </a:p>
          <a:p>
            <a:r>
              <a:rPr lang="en-IE" dirty="0"/>
              <a:t>Primary (Quantitative) research with Survey Questionnaire was performed;</a:t>
            </a:r>
          </a:p>
          <a:p>
            <a:r>
              <a:rPr lang="en-IE" dirty="0"/>
              <a:t>The results obtained from the Survey were critically analysed and application requirements were specified in a Conceptual Model for the application;</a:t>
            </a:r>
          </a:p>
          <a:p>
            <a:r>
              <a:rPr lang="en-IE" dirty="0"/>
              <a:t>Using Storyboarding process, the Graphical User Interface for the application functionality was designed, together with appropriate data structures;</a:t>
            </a:r>
          </a:p>
          <a:p>
            <a:r>
              <a:rPr lang="en-IE" dirty="0"/>
              <a:t>Coding and thorough testing of the designed application was performed, as well as its integration with the </a:t>
            </a:r>
            <a:r>
              <a:rPr lang="en-IE" i="1" dirty="0"/>
              <a:t>Google Home</a:t>
            </a:r>
            <a:r>
              <a:rPr lang="en-IE" dirty="0"/>
              <a:t> IoT device;</a:t>
            </a:r>
          </a:p>
          <a:p>
            <a:r>
              <a:rPr lang="en-IE" dirty="0"/>
              <a:t>The application was then evaluated by potential adopters, who were owning </a:t>
            </a:r>
            <a:r>
              <a:rPr lang="en-IE" i="1" dirty="0"/>
              <a:t>Smart Home</a:t>
            </a:r>
            <a:r>
              <a:rPr lang="en-IE" dirty="0"/>
              <a:t> (IoT) device (</a:t>
            </a:r>
            <a:r>
              <a:rPr lang="en-IE" i="1" dirty="0"/>
              <a:t>Google Home Assistant</a:t>
            </a:r>
            <a:r>
              <a:rPr lang="en-IE" dirty="0"/>
              <a:t>);</a:t>
            </a:r>
          </a:p>
          <a:p>
            <a:r>
              <a:rPr lang="en-IE" dirty="0"/>
              <a:t>The Thesis document was completed with Conclusions and Scope for Future work on the project.</a:t>
            </a:r>
          </a:p>
        </p:txBody>
      </p:sp>
      <p:pic>
        <p:nvPicPr>
          <p:cNvPr id="4" name="Picture 3">
            <a:extLst>
              <a:ext uri="{FF2B5EF4-FFF2-40B4-BE49-F238E27FC236}">
                <a16:creationId xmlns:a16="http://schemas.microsoft.com/office/drawing/2014/main" id="{64846F7D-5811-4C0D-8138-BCB3704EC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3019477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4BE13-3F6C-4AE9-A841-84AAA10A3844}"/>
              </a:ext>
            </a:extLst>
          </p:cNvPr>
          <p:cNvSpPr>
            <a:spLocks noGrp="1"/>
          </p:cNvSpPr>
          <p:nvPr>
            <p:ph type="title"/>
          </p:nvPr>
        </p:nvSpPr>
        <p:spPr/>
        <p:txBody>
          <a:bodyPr/>
          <a:lstStyle/>
          <a:p>
            <a:r>
              <a:rPr lang="en-IE" dirty="0"/>
              <a:t>Contributions to IT field and Society</a:t>
            </a:r>
          </a:p>
        </p:txBody>
      </p:sp>
      <p:sp>
        <p:nvSpPr>
          <p:cNvPr id="3" name="Content Placeholder 2">
            <a:extLst>
              <a:ext uri="{FF2B5EF4-FFF2-40B4-BE49-F238E27FC236}">
                <a16:creationId xmlns:a16="http://schemas.microsoft.com/office/drawing/2014/main" id="{91BAE466-77BF-44C8-B444-A768C4ED9BB2}"/>
              </a:ext>
            </a:extLst>
          </p:cNvPr>
          <p:cNvSpPr>
            <a:spLocks noGrp="1"/>
          </p:cNvSpPr>
          <p:nvPr>
            <p:ph idx="1"/>
          </p:nvPr>
        </p:nvSpPr>
        <p:spPr/>
        <p:txBody>
          <a:bodyPr/>
          <a:lstStyle/>
          <a:p>
            <a:pPr algn="just"/>
            <a:r>
              <a:rPr lang="en-IE" dirty="0"/>
              <a:t>Development of a functional mobile application as a searching tool, integrated with Google Home Assistant IoT device for potential animal adopters to easily find the desired pet to be loved;</a:t>
            </a:r>
          </a:p>
          <a:p>
            <a:r>
              <a:rPr lang="en-IE" dirty="0"/>
              <a:t>Simplified searching engine to find a pet;</a:t>
            </a:r>
          </a:p>
          <a:p>
            <a:pPr algn="just"/>
            <a:r>
              <a:rPr lang="en-IE" dirty="0"/>
              <a:t>Application developed to industry acceptable standards, and integrated with Smart IoT device, achieving all Project objectives within the Project’s granted timeframe.</a:t>
            </a:r>
          </a:p>
          <a:p>
            <a:endParaRPr lang="en-IE" dirty="0"/>
          </a:p>
        </p:txBody>
      </p:sp>
      <p:pic>
        <p:nvPicPr>
          <p:cNvPr id="4" name="Picture 3">
            <a:extLst>
              <a:ext uri="{FF2B5EF4-FFF2-40B4-BE49-F238E27FC236}">
                <a16:creationId xmlns:a16="http://schemas.microsoft.com/office/drawing/2014/main" id="{C59CC5AD-4DF7-4F43-9017-941527A79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4085060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7520-6ECF-4C92-9C6E-A65BA9EA702F}"/>
              </a:ext>
            </a:extLst>
          </p:cNvPr>
          <p:cNvSpPr>
            <a:spLocks noGrp="1"/>
          </p:cNvSpPr>
          <p:nvPr>
            <p:ph type="title"/>
          </p:nvPr>
        </p:nvSpPr>
        <p:spPr>
          <a:xfrm>
            <a:off x="838200" y="-142874"/>
            <a:ext cx="10515600" cy="1325563"/>
          </a:xfrm>
        </p:spPr>
        <p:txBody>
          <a:bodyPr/>
          <a:lstStyle/>
          <a:p>
            <a:r>
              <a:rPr lang="en-IE" dirty="0"/>
              <a:t>IoT – Internet of Things</a:t>
            </a:r>
          </a:p>
        </p:txBody>
      </p:sp>
      <p:sp>
        <p:nvSpPr>
          <p:cNvPr id="3" name="Content Placeholder 2">
            <a:extLst>
              <a:ext uri="{FF2B5EF4-FFF2-40B4-BE49-F238E27FC236}">
                <a16:creationId xmlns:a16="http://schemas.microsoft.com/office/drawing/2014/main" id="{565E9602-DC63-4990-A60B-B7362B4525A7}"/>
              </a:ext>
            </a:extLst>
          </p:cNvPr>
          <p:cNvSpPr>
            <a:spLocks noGrp="1"/>
          </p:cNvSpPr>
          <p:nvPr>
            <p:ph idx="1"/>
          </p:nvPr>
        </p:nvSpPr>
        <p:spPr>
          <a:xfrm>
            <a:off x="228601" y="962029"/>
            <a:ext cx="7391400" cy="4351338"/>
          </a:xfrm>
        </p:spPr>
        <p:txBody>
          <a:bodyPr/>
          <a:lstStyle/>
          <a:p>
            <a:r>
              <a:rPr lang="en-IE" dirty="0"/>
              <a:t>Ordinary objects stops being just ordinary by adding connectedness into them</a:t>
            </a:r>
          </a:p>
          <a:p>
            <a:r>
              <a:rPr lang="en-IE" dirty="0"/>
              <a:t>Wireless technology such as Bluetooth, RFID, Wi-Fi, sensors</a:t>
            </a:r>
          </a:p>
          <a:p>
            <a:r>
              <a:rPr lang="en-IE" dirty="0"/>
              <a:t>Raspberry Pi/ Arduino</a:t>
            </a:r>
          </a:p>
          <a:p>
            <a:r>
              <a:rPr lang="en-IE" dirty="0"/>
              <a:t>Google Home/ Amazon Alexa</a:t>
            </a:r>
          </a:p>
        </p:txBody>
      </p:sp>
      <p:pic>
        <p:nvPicPr>
          <p:cNvPr id="4" name="Picture 3">
            <a:extLst>
              <a:ext uri="{FF2B5EF4-FFF2-40B4-BE49-F238E27FC236}">
                <a16:creationId xmlns:a16="http://schemas.microsoft.com/office/drawing/2014/main" id="{72FEDA09-8E25-4265-B359-623955BF8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0935" y="64921"/>
            <a:ext cx="1746897" cy="1279032"/>
          </a:xfrm>
          <a:prstGeom prst="rect">
            <a:avLst/>
          </a:prstGeom>
        </p:spPr>
      </p:pic>
      <p:pic>
        <p:nvPicPr>
          <p:cNvPr id="7" name="image5.png">
            <a:extLst>
              <a:ext uri="{FF2B5EF4-FFF2-40B4-BE49-F238E27FC236}">
                <a16:creationId xmlns:a16="http://schemas.microsoft.com/office/drawing/2014/main" id="{85209558-B3E5-43E8-A3F0-5CD53AFF5EEE}"/>
              </a:ext>
            </a:extLst>
          </p:cNvPr>
          <p:cNvPicPr/>
          <p:nvPr/>
        </p:nvPicPr>
        <p:blipFill>
          <a:blip r:embed="rId3" cstate="print"/>
          <a:srcRect l="3988" t="27515" r="50310" b="8875"/>
          <a:stretch>
            <a:fillRect/>
          </a:stretch>
        </p:blipFill>
        <p:spPr>
          <a:xfrm>
            <a:off x="8301642" y="3790224"/>
            <a:ext cx="3809742" cy="2714226"/>
          </a:xfrm>
          <a:prstGeom prst="rect">
            <a:avLst/>
          </a:prstGeom>
          <a:ln/>
        </p:spPr>
      </p:pic>
      <p:pic>
        <p:nvPicPr>
          <p:cNvPr id="8" name="Picture 7">
            <a:extLst>
              <a:ext uri="{FF2B5EF4-FFF2-40B4-BE49-F238E27FC236}">
                <a16:creationId xmlns:a16="http://schemas.microsoft.com/office/drawing/2014/main" id="{FBD4AD9E-F03E-4978-BA06-65473B23F8A9}"/>
              </a:ext>
            </a:extLst>
          </p:cNvPr>
          <p:cNvPicPr>
            <a:picLocks noChangeAspect="1"/>
          </p:cNvPicPr>
          <p:nvPr/>
        </p:nvPicPr>
        <p:blipFill rotWithShape="1">
          <a:blip r:embed="rId4"/>
          <a:srcRect l="31220" t="40535" r="30585" b="32058"/>
          <a:stretch/>
        </p:blipFill>
        <p:spPr>
          <a:xfrm>
            <a:off x="7094582" y="1623156"/>
            <a:ext cx="5033250" cy="2031604"/>
          </a:xfrm>
          <a:prstGeom prst="rect">
            <a:avLst/>
          </a:prstGeom>
        </p:spPr>
      </p:pic>
      <p:pic>
        <p:nvPicPr>
          <p:cNvPr id="9" name="Picture 8">
            <a:extLst>
              <a:ext uri="{FF2B5EF4-FFF2-40B4-BE49-F238E27FC236}">
                <a16:creationId xmlns:a16="http://schemas.microsoft.com/office/drawing/2014/main" id="{BE2FCCE0-6291-4AD3-B3D5-098738DE660C}"/>
              </a:ext>
            </a:extLst>
          </p:cNvPr>
          <p:cNvPicPr>
            <a:picLocks noChangeAspect="1"/>
          </p:cNvPicPr>
          <p:nvPr/>
        </p:nvPicPr>
        <p:blipFill rotWithShape="1">
          <a:blip r:embed="rId5"/>
          <a:srcRect l="18611" t="16111" r="28611" b="9028"/>
          <a:stretch/>
        </p:blipFill>
        <p:spPr>
          <a:xfrm>
            <a:off x="4517022" y="3864384"/>
            <a:ext cx="3571263" cy="2849373"/>
          </a:xfrm>
          <a:prstGeom prst="rect">
            <a:avLst/>
          </a:prstGeom>
        </p:spPr>
      </p:pic>
    </p:spTree>
    <p:extLst>
      <p:ext uri="{BB962C8B-B14F-4D97-AF65-F5344CB8AC3E}">
        <p14:creationId xmlns:p14="http://schemas.microsoft.com/office/powerpoint/2010/main" val="2373052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02AE-C9F8-46A0-A4FC-0084EC8165F5}"/>
              </a:ext>
            </a:extLst>
          </p:cNvPr>
          <p:cNvSpPr>
            <a:spLocks noGrp="1"/>
          </p:cNvSpPr>
          <p:nvPr>
            <p:ph type="title"/>
          </p:nvPr>
        </p:nvSpPr>
        <p:spPr/>
        <p:txBody>
          <a:bodyPr/>
          <a:lstStyle/>
          <a:p>
            <a:r>
              <a:rPr lang="en-IE" dirty="0"/>
              <a:t>Personal and Professional Achievements</a:t>
            </a:r>
          </a:p>
        </p:txBody>
      </p:sp>
      <p:sp>
        <p:nvSpPr>
          <p:cNvPr id="3" name="Content Placeholder 2">
            <a:extLst>
              <a:ext uri="{FF2B5EF4-FFF2-40B4-BE49-F238E27FC236}">
                <a16:creationId xmlns:a16="http://schemas.microsoft.com/office/drawing/2014/main" id="{1C340137-2C2F-4005-BD29-6787C4D81B76}"/>
              </a:ext>
            </a:extLst>
          </p:cNvPr>
          <p:cNvSpPr>
            <a:spLocks noGrp="1"/>
          </p:cNvSpPr>
          <p:nvPr>
            <p:ph idx="1"/>
          </p:nvPr>
        </p:nvSpPr>
        <p:spPr>
          <a:xfrm>
            <a:off x="838199" y="1571629"/>
            <a:ext cx="10710333" cy="4921245"/>
          </a:xfrm>
        </p:spPr>
        <p:txBody>
          <a:bodyPr>
            <a:normAutofit lnSpcReduction="10000"/>
          </a:bodyPr>
          <a:lstStyle/>
          <a:p>
            <a:r>
              <a:rPr lang="en-IE" dirty="0"/>
              <a:t>Working as part of a team;</a:t>
            </a:r>
          </a:p>
          <a:p>
            <a:r>
              <a:rPr lang="en-IE" dirty="0"/>
              <a:t>Time management skills;</a:t>
            </a:r>
          </a:p>
          <a:p>
            <a:r>
              <a:rPr lang="en-IE" dirty="0"/>
              <a:t>Project development and management skills;</a:t>
            </a:r>
          </a:p>
          <a:p>
            <a:r>
              <a:rPr lang="en-IE" dirty="0"/>
              <a:t>Overcoming unexpected fall-backs;</a:t>
            </a:r>
          </a:p>
          <a:p>
            <a:r>
              <a:rPr lang="en-IE" dirty="0"/>
              <a:t>Applying theoretical knowledge into a real world project;</a:t>
            </a:r>
          </a:p>
          <a:p>
            <a:r>
              <a:rPr lang="en-IE" dirty="0"/>
              <a:t>New development platforms;</a:t>
            </a:r>
          </a:p>
          <a:p>
            <a:r>
              <a:rPr lang="en-IE" dirty="0"/>
              <a:t>Share and delegate responsibilities;</a:t>
            </a:r>
          </a:p>
          <a:p>
            <a:r>
              <a:rPr lang="en-IE" dirty="0"/>
              <a:t>Help colleagues and share obtained information;</a:t>
            </a:r>
          </a:p>
          <a:p>
            <a:r>
              <a:rPr lang="en-IE" dirty="0"/>
              <a:t>Ability to provide alternative solutions when the planned one is not working</a:t>
            </a:r>
          </a:p>
        </p:txBody>
      </p:sp>
      <p:pic>
        <p:nvPicPr>
          <p:cNvPr id="4" name="Picture 3">
            <a:extLst>
              <a:ext uri="{FF2B5EF4-FFF2-40B4-BE49-F238E27FC236}">
                <a16:creationId xmlns:a16="http://schemas.microsoft.com/office/drawing/2014/main" id="{C0BC0B53-EBE3-4534-8296-172C5D9F1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3639718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051E0-02A8-4147-BC47-96F691F22BEE}"/>
              </a:ext>
            </a:extLst>
          </p:cNvPr>
          <p:cNvSpPr>
            <a:spLocks noGrp="1"/>
          </p:cNvSpPr>
          <p:nvPr>
            <p:ph type="title"/>
          </p:nvPr>
        </p:nvSpPr>
        <p:spPr>
          <a:xfrm>
            <a:off x="770465" y="77258"/>
            <a:ext cx="10515600" cy="1325563"/>
          </a:xfrm>
        </p:spPr>
        <p:txBody>
          <a:bodyPr/>
          <a:lstStyle/>
          <a:p>
            <a:r>
              <a:rPr lang="en-IE" dirty="0"/>
              <a:t>Conclusions</a:t>
            </a:r>
          </a:p>
        </p:txBody>
      </p:sp>
      <p:sp>
        <p:nvSpPr>
          <p:cNvPr id="3" name="Content Placeholder 2">
            <a:extLst>
              <a:ext uri="{FF2B5EF4-FFF2-40B4-BE49-F238E27FC236}">
                <a16:creationId xmlns:a16="http://schemas.microsoft.com/office/drawing/2014/main" id="{659F7D70-890D-4E0A-94C9-EF45C9267936}"/>
              </a:ext>
            </a:extLst>
          </p:cNvPr>
          <p:cNvSpPr>
            <a:spLocks noGrp="1"/>
          </p:cNvSpPr>
          <p:nvPr>
            <p:ph idx="1"/>
          </p:nvPr>
        </p:nvSpPr>
        <p:spPr>
          <a:xfrm>
            <a:off x="754825" y="1402821"/>
            <a:ext cx="10515600" cy="5377921"/>
          </a:xfrm>
        </p:spPr>
        <p:txBody>
          <a:bodyPr>
            <a:normAutofit/>
          </a:bodyPr>
          <a:lstStyle/>
          <a:p>
            <a:pPr algn="just"/>
            <a:r>
              <a:rPr lang="en-IE" dirty="0"/>
              <a:t>Functional Application was developed with suitable interface for potential animal adopters</a:t>
            </a:r>
          </a:p>
          <a:p>
            <a:pPr algn="just"/>
            <a:r>
              <a:rPr lang="en-IE" dirty="0"/>
              <a:t>Extremely positive feedback was obtained from the performed User Evaluation Survey.</a:t>
            </a:r>
          </a:p>
          <a:p>
            <a:pPr algn="just"/>
            <a:r>
              <a:rPr lang="en-IE" dirty="0"/>
              <a:t>Benefits of this project are high for both shelters and potential animal adopters, but most importantly - for the pets, to increase the adoption rate and effectiveness of finding desired pet faster and easier.</a:t>
            </a:r>
          </a:p>
        </p:txBody>
      </p:sp>
      <p:pic>
        <p:nvPicPr>
          <p:cNvPr id="4" name="Picture 3">
            <a:extLst>
              <a:ext uri="{FF2B5EF4-FFF2-40B4-BE49-F238E27FC236}">
                <a16:creationId xmlns:a16="http://schemas.microsoft.com/office/drawing/2014/main" id="{F17D7571-77D8-4889-A325-358850F34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3405593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C1F6-131F-429B-B097-A166C3495888}"/>
              </a:ext>
            </a:extLst>
          </p:cNvPr>
          <p:cNvSpPr>
            <a:spLocks noGrp="1"/>
          </p:cNvSpPr>
          <p:nvPr>
            <p:ph type="title"/>
          </p:nvPr>
        </p:nvSpPr>
        <p:spPr/>
        <p:txBody>
          <a:bodyPr/>
          <a:lstStyle/>
          <a:p>
            <a:r>
              <a:rPr lang="en-IE" dirty="0"/>
              <a:t>Scope for Future work</a:t>
            </a:r>
          </a:p>
        </p:txBody>
      </p:sp>
      <p:sp>
        <p:nvSpPr>
          <p:cNvPr id="3" name="Content Placeholder 2">
            <a:extLst>
              <a:ext uri="{FF2B5EF4-FFF2-40B4-BE49-F238E27FC236}">
                <a16:creationId xmlns:a16="http://schemas.microsoft.com/office/drawing/2014/main" id="{1F52DBB5-9F52-45DF-82BF-54D55CCA08FA}"/>
              </a:ext>
            </a:extLst>
          </p:cNvPr>
          <p:cNvSpPr>
            <a:spLocks noGrp="1"/>
          </p:cNvSpPr>
          <p:nvPr>
            <p:ph idx="1"/>
          </p:nvPr>
        </p:nvSpPr>
        <p:spPr/>
        <p:txBody>
          <a:bodyPr/>
          <a:lstStyle/>
          <a:p>
            <a:r>
              <a:rPr lang="en-IE" dirty="0"/>
              <a:t>Develop shelters’ interface;</a:t>
            </a:r>
          </a:p>
          <a:p>
            <a:r>
              <a:rPr lang="en-IE" dirty="0"/>
              <a:t>Develop the High-end solution to include a chat box between potential adopters and the shelter workers;</a:t>
            </a:r>
          </a:p>
          <a:p>
            <a:r>
              <a:rPr lang="en-IE" dirty="0"/>
              <a:t>The filters not to be nested, except for the category and breed;</a:t>
            </a:r>
          </a:p>
          <a:p>
            <a:r>
              <a:rPr lang="en-IE" dirty="0"/>
              <a:t>Users’ password not to be stored in the application’s database, but with the Firebase Authentication platform, to improve the security of the application.</a:t>
            </a:r>
          </a:p>
        </p:txBody>
      </p:sp>
      <p:pic>
        <p:nvPicPr>
          <p:cNvPr id="4" name="Picture 3">
            <a:extLst>
              <a:ext uri="{FF2B5EF4-FFF2-40B4-BE49-F238E27FC236}">
                <a16:creationId xmlns:a16="http://schemas.microsoft.com/office/drawing/2014/main" id="{DD3BFD27-66C6-42AE-AED7-AF51A04DD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3419272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C1F6-131F-429B-B097-A166C3495888}"/>
              </a:ext>
            </a:extLst>
          </p:cNvPr>
          <p:cNvSpPr>
            <a:spLocks noGrp="1"/>
          </p:cNvSpPr>
          <p:nvPr>
            <p:ph type="title"/>
          </p:nvPr>
        </p:nvSpPr>
        <p:spPr>
          <a:xfrm>
            <a:off x="3674534" y="-92072"/>
            <a:ext cx="6663265" cy="1325563"/>
          </a:xfrm>
        </p:spPr>
        <p:txBody>
          <a:bodyPr/>
          <a:lstStyle/>
          <a:p>
            <a:r>
              <a:rPr lang="en-IE" dirty="0"/>
              <a:t>User Manual</a:t>
            </a:r>
          </a:p>
        </p:txBody>
      </p:sp>
      <p:sp>
        <p:nvSpPr>
          <p:cNvPr id="3" name="Content Placeholder 2">
            <a:extLst>
              <a:ext uri="{FF2B5EF4-FFF2-40B4-BE49-F238E27FC236}">
                <a16:creationId xmlns:a16="http://schemas.microsoft.com/office/drawing/2014/main" id="{1F52DBB5-9F52-45DF-82BF-54D55CCA08FA}"/>
              </a:ext>
            </a:extLst>
          </p:cNvPr>
          <p:cNvSpPr>
            <a:spLocks noGrp="1"/>
          </p:cNvSpPr>
          <p:nvPr>
            <p:ph idx="1"/>
          </p:nvPr>
        </p:nvSpPr>
        <p:spPr>
          <a:xfrm>
            <a:off x="143934" y="978956"/>
            <a:ext cx="5909742" cy="5574243"/>
          </a:xfrm>
        </p:spPr>
        <p:txBody>
          <a:bodyPr>
            <a:normAutofit fontScale="25000" lnSpcReduction="20000"/>
          </a:bodyPr>
          <a:lstStyle/>
          <a:p>
            <a:pPr marL="0" indent="0">
              <a:buNone/>
            </a:pPr>
            <a:r>
              <a:rPr lang="en-IE" sz="12800" dirty="0"/>
              <a:t>Application’s View:</a:t>
            </a:r>
          </a:p>
          <a:p>
            <a:endParaRPr lang="en-IE" sz="1100" dirty="0"/>
          </a:p>
          <a:p>
            <a:r>
              <a:rPr lang="en-IE" sz="8000" dirty="0"/>
              <a:t>Open the application</a:t>
            </a:r>
          </a:p>
          <a:p>
            <a:pPr lvl="1">
              <a:buFont typeface="Wingdings" panose="05000000000000000000" pitchFamily="2" charset="2"/>
              <a:buChar char="ü"/>
            </a:pPr>
            <a:r>
              <a:rPr lang="en-IE" sz="8000" dirty="0"/>
              <a:t> Login</a:t>
            </a:r>
          </a:p>
          <a:p>
            <a:pPr lvl="1">
              <a:buFont typeface="Wingdings" panose="05000000000000000000" pitchFamily="2" charset="2"/>
              <a:buChar char="ü"/>
            </a:pPr>
            <a:r>
              <a:rPr lang="en-IE" sz="8000" dirty="0"/>
              <a:t>Registration</a:t>
            </a:r>
          </a:p>
          <a:p>
            <a:pPr marL="0" lvl="1" indent="0"/>
            <a:r>
              <a:rPr lang="en-IE" sz="8000" dirty="0"/>
              <a:t> Login</a:t>
            </a:r>
          </a:p>
          <a:p>
            <a:pPr marL="800100" lvl="2" indent="-342900">
              <a:buFont typeface="Wingdings" panose="05000000000000000000" pitchFamily="2" charset="2"/>
              <a:buChar char="ü"/>
            </a:pPr>
            <a:r>
              <a:rPr lang="en-IE" sz="8000" dirty="0"/>
              <a:t>Fill in email and password</a:t>
            </a:r>
          </a:p>
          <a:p>
            <a:pPr marL="0" lvl="1" indent="0"/>
            <a:r>
              <a:rPr lang="en-IE" sz="8000" dirty="0"/>
              <a:t> Registration</a:t>
            </a:r>
          </a:p>
          <a:p>
            <a:pPr marL="800100" lvl="2" indent="-342900">
              <a:buFont typeface="Wingdings" panose="05000000000000000000" pitchFamily="2" charset="2"/>
              <a:buChar char="ü"/>
            </a:pPr>
            <a:r>
              <a:rPr lang="en-IE" sz="8000" dirty="0"/>
              <a:t>Fill in name, Mobile Number, Email, Password</a:t>
            </a:r>
          </a:p>
          <a:p>
            <a:pPr marL="342900" lvl="2" indent="-342900"/>
            <a:r>
              <a:rPr lang="en-IE" sz="8000" dirty="0"/>
              <a:t>Filter the pets through Category, Size and Breed</a:t>
            </a:r>
          </a:p>
          <a:p>
            <a:pPr marL="342900" lvl="2" indent="-342900"/>
            <a:r>
              <a:rPr lang="en-IE" sz="8000" dirty="0"/>
              <a:t>Forgot password</a:t>
            </a:r>
          </a:p>
          <a:p>
            <a:pPr marL="914400" lvl="3" indent="-457200">
              <a:buFont typeface="Wingdings" panose="05000000000000000000" pitchFamily="2" charset="2"/>
              <a:buChar char="ü"/>
            </a:pPr>
            <a:r>
              <a:rPr lang="en-IE" sz="8000" dirty="0"/>
              <a:t>Fill in email registered</a:t>
            </a:r>
          </a:p>
          <a:p>
            <a:pPr marL="0" lvl="3" indent="373063"/>
            <a:r>
              <a:rPr lang="en-IE" sz="8000" dirty="0"/>
              <a:t>Update details</a:t>
            </a:r>
          </a:p>
          <a:p>
            <a:pPr marL="914400" lvl="4" indent="-457200">
              <a:buFont typeface="Wingdings" panose="05000000000000000000" pitchFamily="2" charset="2"/>
              <a:buChar char="ü"/>
            </a:pPr>
            <a:r>
              <a:rPr lang="en-IE" sz="8000" dirty="0"/>
              <a:t>Changeable information: mobile number and password</a:t>
            </a:r>
          </a:p>
          <a:p>
            <a:pPr marL="457200" lvl="4" indent="-457200"/>
            <a:r>
              <a:rPr lang="en-IE" sz="8000" dirty="0"/>
              <a:t>Send intention of adoption form for selected animal</a:t>
            </a:r>
          </a:p>
          <a:p>
            <a:pPr marL="457200" lvl="4" indent="-457200"/>
            <a:r>
              <a:rPr lang="en-IE" sz="8000" dirty="0"/>
              <a:t>Click on shelter’s name to see detailed information of the shelter</a:t>
            </a:r>
          </a:p>
        </p:txBody>
      </p:sp>
      <p:pic>
        <p:nvPicPr>
          <p:cNvPr id="4" name="Picture 3">
            <a:extLst>
              <a:ext uri="{FF2B5EF4-FFF2-40B4-BE49-F238E27FC236}">
                <a16:creationId xmlns:a16="http://schemas.microsoft.com/office/drawing/2014/main" id="{DD3BFD27-66C6-42AE-AED7-AF51A04DD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
        <p:nvSpPr>
          <p:cNvPr id="7" name="Content Placeholder 2">
            <a:extLst>
              <a:ext uri="{FF2B5EF4-FFF2-40B4-BE49-F238E27FC236}">
                <a16:creationId xmlns:a16="http://schemas.microsoft.com/office/drawing/2014/main" id="{05D1A2AD-BB33-4626-BD08-3985FAAF9A22}"/>
              </a:ext>
            </a:extLst>
          </p:cNvPr>
          <p:cNvSpPr txBox="1">
            <a:spLocks/>
          </p:cNvSpPr>
          <p:nvPr/>
        </p:nvSpPr>
        <p:spPr>
          <a:xfrm>
            <a:off x="6138325" y="1046688"/>
            <a:ext cx="5257800" cy="5506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E" sz="3600" dirty="0"/>
              <a:t>Google Assistant’s View:</a:t>
            </a:r>
          </a:p>
          <a:p>
            <a:endParaRPr lang="en-IE" dirty="0"/>
          </a:p>
          <a:p>
            <a:r>
              <a:rPr lang="en-IE" dirty="0"/>
              <a:t>Call </a:t>
            </a:r>
            <a:r>
              <a:rPr lang="en-IE" i="1" dirty="0"/>
              <a:t>Hey Google</a:t>
            </a:r>
            <a:r>
              <a:rPr lang="en-IE" dirty="0"/>
              <a:t>, Talk to </a:t>
            </a:r>
            <a:r>
              <a:rPr lang="en-IE" i="1" dirty="0"/>
              <a:t>Pet Adoption </a:t>
            </a:r>
            <a:r>
              <a:rPr lang="en-IE" dirty="0"/>
              <a:t>app</a:t>
            </a:r>
          </a:p>
          <a:p>
            <a:r>
              <a:rPr lang="en-IE" dirty="0"/>
              <a:t>Use commands to find the pet</a:t>
            </a:r>
          </a:p>
          <a:p>
            <a:pPr lvl="1">
              <a:buFont typeface="Wingdings" panose="05000000000000000000" pitchFamily="2" charset="2"/>
              <a:buChar char="ü"/>
            </a:pPr>
            <a:r>
              <a:rPr lang="en-IE" dirty="0"/>
              <a:t> I’d like to adopt a cat;</a:t>
            </a:r>
          </a:p>
          <a:p>
            <a:pPr lvl="1">
              <a:buFont typeface="Wingdings" panose="05000000000000000000" pitchFamily="2" charset="2"/>
              <a:buChar char="ü"/>
            </a:pPr>
            <a:r>
              <a:rPr lang="en-IE" dirty="0"/>
              <a:t> I want to adopt a large dog;</a:t>
            </a:r>
          </a:p>
          <a:p>
            <a:pPr lvl="1">
              <a:buFont typeface="Wingdings" panose="05000000000000000000" pitchFamily="2" charset="2"/>
              <a:buChar char="ü"/>
            </a:pPr>
            <a:r>
              <a:rPr lang="en-IE" dirty="0"/>
              <a:t> I would like a dog;</a:t>
            </a:r>
          </a:p>
          <a:p>
            <a:pPr marL="0" lvl="1" indent="0"/>
            <a:r>
              <a:rPr lang="en-IE" sz="2800" dirty="0"/>
              <a:t> Provide the inputs asked by the Google Assistant</a:t>
            </a:r>
          </a:p>
          <a:p>
            <a:endParaRPr lang="en-IE" dirty="0"/>
          </a:p>
        </p:txBody>
      </p:sp>
    </p:spTree>
    <p:extLst>
      <p:ext uri="{BB962C8B-B14F-4D97-AF65-F5344CB8AC3E}">
        <p14:creationId xmlns:p14="http://schemas.microsoft.com/office/powerpoint/2010/main" val="730959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3BB490-9588-4375-AF6E-7522A0B6EB42}"/>
              </a:ext>
            </a:extLst>
          </p:cNvPr>
          <p:cNvSpPr>
            <a:spLocks noGrp="1"/>
          </p:cNvSpPr>
          <p:nvPr>
            <p:ph idx="1"/>
          </p:nvPr>
        </p:nvSpPr>
        <p:spPr>
          <a:xfrm>
            <a:off x="3564467" y="4388593"/>
            <a:ext cx="5452623" cy="1571940"/>
          </a:xfrm>
        </p:spPr>
        <p:txBody>
          <a:bodyPr>
            <a:noAutofit/>
          </a:bodyPr>
          <a:lstStyle/>
          <a:p>
            <a:pPr marL="0" indent="0">
              <a:buNone/>
            </a:pPr>
            <a:r>
              <a:rPr lang="en-IE" sz="6000" dirty="0"/>
              <a:t>Thank you!</a:t>
            </a:r>
          </a:p>
          <a:p>
            <a:pPr marL="0" indent="0">
              <a:buNone/>
            </a:pPr>
            <a:r>
              <a:rPr lang="en-IE" sz="6000" dirty="0"/>
              <a:t>Any Questions?</a:t>
            </a:r>
          </a:p>
        </p:txBody>
      </p:sp>
      <p:pic>
        <p:nvPicPr>
          <p:cNvPr id="4" name="Picture 3">
            <a:extLst>
              <a:ext uri="{FF2B5EF4-FFF2-40B4-BE49-F238E27FC236}">
                <a16:creationId xmlns:a16="http://schemas.microsoft.com/office/drawing/2014/main" id="{372C6C62-491C-4A53-9F40-0153A0A2D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044" y="293738"/>
            <a:ext cx="5452623" cy="3992267"/>
          </a:xfrm>
          <a:prstGeom prst="rect">
            <a:avLst/>
          </a:prstGeom>
        </p:spPr>
      </p:pic>
    </p:spTree>
    <p:extLst>
      <p:ext uri="{BB962C8B-B14F-4D97-AF65-F5344CB8AC3E}">
        <p14:creationId xmlns:p14="http://schemas.microsoft.com/office/powerpoint/2010/main" val="778524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5A58-9827-4C6B-AABA-80D7CD23931E}"/>
              </a:ext>
            </a:extLst>
          </p:cNvPr>
          <p:cNvSpPr>
            <a:spLocks noGrp="1"/>
          </p:cNvSpPr>
          <p:nvPr>
            <p:ph type="title"/>
          </p:nvPr>
        </p:nvSpPr>
        <p:spPr/>
        <p:txBody>
          <a:bodyPr/>
          <a:lstStyle/>
          <a:p>
            <a:r>
              <a:rPr lang="en-IE" dirty="0"/>
              <a:t>Project Goal	</a:t>
            </a:r>
          </a:p>
        </p:txBody>
      </p:sp>
      <p:sp>
        <p:nvSpPr>
          <p:cNvPr id="3" name="Content Placeholder 2">
            <a:extLst>
              <a:ext uri="{FF2B5EF4-FFF2-40B4-BE49-F238E27FC236}">
                <a16:creationId xmlns:a16="http://schemas.microsoft.com/office/drawing/2014/main" id="{5B7E183A-1683-4296-9A6D-04608434E4BB}"/>
              </a:ext>
            </a:extLst>
          </p:cNvPr>
          <p:cNvSpPr>
            <a:spLocks noGrp="1"/>
          </p:cNvSpPr>
          <p:nvPr>
            <p:ph idx="1"/>
          </p:nvPr>
        </p:nvSpPr>
        <p:spPr/>
        <p:txBody>
          <a:bodyPr/>
          <a:lstStyle/>
          <a:p>
            <a:r>
              <a:rPr lang="en-IE" dirty="0"/>
              <a:t>Research in the field of animal adoption in Ireland;</a:t>
            </a:r>
          </a:p>
          <a:p>
            <a:r>
              <a:rPr lang="en-IE" dirty="0"/>
              <a:t>Research in the use of IoT devices;</a:t>
            </a:r>
          </a:p>
          <a:p>
            <a:r>
              <a:rPr lang="en-IE" dirty="0"/>
              <a:t>Create a mobile application with specific functionalities to facilitate finding a desired pet by potential adopters;</a:t>
            </a:r>
          </a:p>
          <a:p>
            <a:r>
              <a:rPr lang="en-IE" dirty="0"/>
              <a:t>Integrate the mobile application with IoT Home device (Google Assistant) for easy voice command search</a:t>
            </a:r>
          </a:p>
        </p:txBody>
      </p:sp>
      <p:pic>
        <p:nvPicPr>
          <p:cNvPr id="4" name="Picture 3">
            <a:extLst>
              <a:ext uri="{FF2B5EF4-FFF2-40B4-BE49-F238E27FC236}">
                <a16:creationId xmlns:a16="http://schemas.microsoft.com/office/drawing/2014/main" id="{A30E2FC5-365E-419D-B567-7C0E6D947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48126"/>
            <a:ext cx="1746897" cy="1279032"/>
          </a:xfrm>
          <a:prstGeom prst="rect">
            <a:avLst/>
          </a:prstGeom>
        </p:spPr>
      </p:pic>
    </p:spTree>
    <p:extLst>
      <p:ext uri="{BB962C8B-B14F-4D97-AF65-F5344CB8AC3E}">
        <p14:creationId xmlns:p14="http://schemas.microsoft.com/office/powerpoint/2010/main" val="2365984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B4F5-930B-4FAE-9219-EAEA49E664E3}"/>
              </a:ext>
            </a:extLst>
          </p:cNvPr>
          <p:cNvSpPr>
            <a:spLocks noGrp="1"/>
          </p:cNvSpPr>
          <p:nvPr>
            <p:ph type="title"/>
          </p:nvPr>
        </p:nvSpPr>
        <p:spPr/>
        <p:txBody>
          <a:bodyPr/>
          <a:lstStyle/>
          <a:p>
            <a:r>
              <a:rPr lang="en-IE" dirty="0"/>
              <a:t>Project Scope</a:t>
            </a:r>
          </a:p>
        </p:txBody>
      </p:sp>
      <p:sp>
        <p:nvSpPr>
          <p:cNvPr id="3" name="Content Placeholder 2">
            <a:extLst>
              <a:ext uri="{FF2B5EF4-FFF2-40B4-BE49-F238E27FC236}">
                <a16:creationId xmlns:a16="http://schemas.microsoft.com/office/drawing/2014/main" id="{CD5FCA37-0EBE-444A-AE99-91E096E56916}"/>
              </a:ext>
            </a:extLst>
          </p:cNvPr>
          <p:cNvSpPr>
            <a:spLocks noGrp="1"/>
          </p:cNvSpPr>
          <p:nvPr>
            <p:ph idx="1"/>
          </p:nvPr>
        </p:nvSpPr>
        <p:spPr/>
        <p:txBody>
          <a:bodyPr/>
          <a:lstStyle/>
          <a:p>
            <a:r>
              <a:rPr lang="en-IE" dirty="0"/>
              <a:t>To create a mobile application to benefit potential adopters in their search for a pet to love;</a:t>
            </a:r>
          </a:p>
          <a:p>
            <a:r>
              <a:rPr lang="en-IE" dirty="0"/>
              <a:t>Use of filters to find a pet with specified characteristics;</a:t>
            </a:r>
          </a:p>
          <a:p>
            <a:r>
              <a:rPr lang="en-IE" dirty="0"/>
              <a:t>Connect the app to an IoT Home device (</a:t>
            </a:r>
            <a:r>
              <a:rPr lang="en-IE" i="1" dirty="0"/>
              <a:t>Google Assistant</a:t>
            </a:r>
            <a:r>
              <a:rPr lang="en-IE" dirty="0"/>
              <a:t>) and use voice command for easy search of a desired pet.</a:t>
            </a:r>
          </a:p>
          <a:p>
            <a:endParaRPr lang="en-IE" dirty="0"/>
          </a:p>
          <a:p>
            <a:endParaRPr lang="en-IE" dirty="0"/>
          </a:p>
          <a:p>
            <a:endParaRPr lang="en-IE" dirty="0"/>
          </a:p>
        </p:txBody>
      </p:sp>
      <p:pic>
        <p:nvPicPr>
          <p:cNvPr id="4" name="Picture 3">
            <a:extLst>
              <a:ext uri="{FF2B5EF4-FFF2-40B4-BE49-F238E27FC236}">
                <a16:creationId xmlns:a16="http://schemas.microsoft.com/office/drawing/2014/main" id="{7911E2E0-4A0B-446E-A8C5-435109CA1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4098" y="54478"/>
            <a:ext cx="1746897" cy="1279032"/>
          </a:xfrm>
          <a:prstGeom prst="rect">
            <a:avLst/>
          </a:prstGeom>
        </p:spPr>
      </p:pic>
    </p:spTree>
    <p:extLst>
      <p:ext uri="{BB962C8B-B14F-4D97-AF65-F5344CB8AC3E}">
        <p14:creationId xmlns:p14="http://schemas.microsoft.com/office/powerpoint/2010/main" val="1458030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F4F4-5F94-42AF-B85B-443496A8491C}"/>
              </a:ext>
            </a:extLst>
          </p:cNvPr>
          <p:cNvSpPr>
            <a:spLocks noGrp="1"/>
          </p:cNvSpPr>
          <p:nvPr>
            <p:ph type="title"/>
          </p:nvPr>
        </p:nvSpPr>
        <p:spPr/>
        <p:txBody>
          <a:bodyPr/>
          <a:lstStyle/>
          <a:p>
            <a:r>
              <a:rPr lang="en-IE" dirty="0"/>
              <a:t>Project Objectives</a:t>
            </a:r>
          </a:p>
        </p:txBody>
      </p:sp>
      <p:sp>
        <p:nvSpPr>
          <p:cNvPr id="3" name="Content Placeholder 2">
            <a:extLst>
              <a:ext uri="{FF2B5EF4-FFF2-40B4-BE49-F238E27FC236}">
                <a16:creationId xmlns:a16="http://schemas.microsoft.com/office/drawing/2014/main" id="{7A414A89-F15A-4DCA-8B19-4AE7F798693C}"/>
              </a:ext>
            </a:extLst>
          </p:cNvPr>
          <p:cNvSpPr>
            <a:spLocks noGrp="1"/>
          </p:cNvSpPr>
          <p:nvPr>
            <p:ph idx="1"/>
          </p:nvPr>
        </p:nvSpPr>
        <p:spPr/>
        <p:txBody>
          <a:bodyPr>
            <a:normAutofit fontScale="92500" lnSpcReduction="10000"/>
          </a:bodyPr>
          <a:lstStyle/>
          <a:p>
            <a:r>
              <a:rPr lang="en-IE" dirty="0"/>
              <a:t>Perform Literature Review on the topic;</a:t>
            </a:r>
          </a:p>
          <a:p>
            <a:r>
              <a:rPr lang="en-IE" dirty="0"/>
              <a:t>Perform primary research, using Mixed methodology (Quantitative and Qualitative);</a:t>
            </a:r>
          </a:p>
          <a:p>
            <a:r>
              <a:rPr lang="en-IE" dirty="0"/>
              <a:t>Prepare Conceptual model, based on the results of the Primary and Secondary research;</a:t>
            </a:r>
          </a:p>
          <a:p>
            <a:r>
              <a:rPr lang="en-IE" dirty="0"/>
              <a:t>Design, Code, and Test the application;</a:t>
            </a:r>
          </a:p>
          <a:p>
            <a:r>
              <a:rPr lang="en-IE" dirty="0"/>
              <a:t>Integrate the application with Google </a:t>
            </a:r>
            <a:r>
              <a:rPr lang="en-IE" i="1" dirty="0"/>
              <a:t>Home Assistant</a:t>
            </a:r>
            <a:r>
              <a:rPr lang="en-IE" dirty="0"/>
              <a:t>;</a:t>
            </a:r>
          </a:p>
          <a:p>
            <a:r>
              <a:rPr lang="en-IE" dirty="0"/>
              <a:t>Perform User Evaluation of the developed application;</a:t>
            </a:r>
          </a:p>
          <a:p>
            <a:r>
              <a:rPr lang="en-IE" dirty="0"/>
              <a:t>Analyse results;</a:t>
            </a:r>
          </a:p>
          <a:p>
            <a:r>
              <a:rPr lang="en-IE" dirty="0"/>
              <a:t>Complete the Thesis and present the Project.</a:t>
            </a:r>
          </a:p>
          <a:p>
            <a:endParaRPr lang="en-IE" dirty="0"/>
          </a:p>
          <a:p>
            <a:endParaRPr lang="en-IE" dirty="0"/>
          </a:p>
          <a:p>
            <a:endParaRPr lang="en-IE" dirty="0"/>
          </a:p>
          <a:p>
            <a:endParaRPr lang="en-IE" dirty="0"/>
          </a:p>
        </p:txBody>
      </p:sp>
      <p:pic>
        <p:nvPicPr>
          <p:cNvPr id="4" name="Picture 3">
            <a:extLst>
              <a:ext uri="{FF2B5EF4-FFF2-40B4-BE49-F238E27FC236}">
                <a16:creationId xmlns:a16="http://schemas.microsoft.com/office/drawing/2014/main" id="{F743C688-0ED5-4C6A-85DE-6CD66CC3F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87422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4AD1-61F4-48C0-96B7-9B15368D6DE1}"/>
              </a:ext>
            </a:extLst>
          </p:cNvPr>
          <p:cNvSpPr>
            <a:spLocks noGrp="1"/>
          </p:cNvSpPr>
          <p:nvPr>
            <p:ph type="title"/>
          </p:nvPr>
        </p:nvSpPr>
        <p:spPr>
          <a:xfrm>
            <a:off x="838200" y="-299097"/>
            <a:ext cx="10515600" cy="1325563"/>
          </a:xfrm>
        </p:spPr>
        <p:txBody>
          <a:bodyPr/>
          <a:lstStyle/>
          <a:p>
            <a:r>
              <a:rPr lang="en-IE" dirty="0"/>
              <a:t>Project Gant Chart</a:t>
            </a:r>
          </a:p>
        </p:txBody>
      </p:sp>
      <p:pic>
        <p:nvPicPr>
          <p:cNvPr id="5" name="Picture 4">
            <a:extLst>
              <a:ext uri="{FF2B5EF4-FFF2-40B4-BE49-F238E27FC236}">
                <a16:creationId xmlns:a16="http://schemas.microsoft.com/office/drawing/2014/main" id="{23586340-9B56-4F83-82D8-EE596991E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pic>
        <p:nvPicPr>
          <p:cNvPr id="3" name="Picture 2">
            <a:extLst>
              <a:ext uri="{FF2B5EF4-FFF2-40B4-BE49-F238E27FC236}">
                <a16:creationId xmlns:a16="http://schemas.microsoft.com/office/drawing/2014/main" id="{1A0901F0-7E36-4548-8F0F-F984429DA94A}"/>
              </a:ext>
            </a:extLst>
          </p:cNvPr>
          <p:cNvPicPr>
            <a:picLocks noChangeAspect="1"/>
          </p:cNvPicPr>
          <p:nvPr/>
        </p:nvPicPr>
        <p:blipFill>
          <a:blip r:embed="rId3"/>
          <a:stretch>
            <a:fillRect/>
          </a:stretch>
        </p:blipFill>
        <p:spPr>
          <a:xfrm>
            <a:off x="457194" y="656768"/>
            <a:ext cx="11189181" cy="6201232"/>
          </a:xfrm>
          <a:prstGeom prst="rect">
            <a:avLst/>
          </a:prstGeom>
        </p:spPr>
      </p:pic>
    </p:spTree>
    <p:extLst>
      <p:ext uri="{BB962C8B-B14F-4D97-AF65-F5344CB8AC3E}">
        <p14:creationId xmlns:p14="http://schemas.microsoft.com/office/powerpoint/2010/main" val="1770338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59A3-6D28-473A-8CB6-1288E77EF10C}"/>
              </a:ext>
            </a:extLst>
          </p:cNvPr>
          <p:cNvSpPr>
            <a:spLocks noGrp="1"/>
          </p:cNvSpPr>
          <p:nvPr>
            <p:ph type="title"/>
          </p:nvPr>
        </p:nvSpPr>
        <p:spPr/>
        <p:txBody>
          <a:bodyPr/>
          <a:lstStyle/>
          <a:p>
            <a:r>
              <a:rPr lang="en-IE" dirty="0"/>
              <a:t>Chosen Research and Development Methodologies for the project</a:t>
            </a:r>
          </a:p>
        </p:txBody>
      </p:sp>
      <p:sp>
        <p:nvSpPr>
          <p:cNvPr id="3" name="Content Placeholder 2">
            <a:extLst>
              <a:ext uri="{FF2B5EF4-FFF2-40B4-BE49-F238E27FC236}">
                <a16:creationId xmlns:a16="http://schemas.microsoft.com/office/drawing/2014/main" id="{1963095D-403F-4221-8FC0-1269F2CE0178}"/>
              </a:ext>
            </a:extLst>
          </p:cNvPr>
          <p:cNvSpPr>
            <a:spLocks noGrp="1"/>
          </p:cNvSpPr>
          <p:nvPr>
            <p:ph idx="1"/>
          </p:nvPr>
        </p:nvSpPr>
        <p:spPr/>
        <p:txBody>
          <a:bodyPr/>
          <a:lstStyle/>
          <a:p>
            <a:r>
              <a:rPr lang="en-IE" dirty="0"/>
              <a:t>Mixed research method:</a:t>
            </a:r>
          </a:p>
          <a:p>
            <a:pPr lvl="1">
              <a:buFont typeface="Wingdings" panose="05000000000000000000" pitchFamily="2" charset="2"/>
              <a:buChar char="Ø"/>
            </a:pPr>
            <a:r>
              <a:rPr lang="en-IE" dirty="0"/>
              <a:t> Quantitative (Survey with potential pet adopters)</a:t>
            </a:r>
          </a:p>
          <a:p>
            <a:pPr lvl="1">
              <a:buFont typeface="Wingdings" panose="05000000000000000000" pitchFamily="2" charset="2"/>
              <a:buChar char="Ø"/>
            </a:pPr>
            <a:r>
              <a:rPr lang="en-IE" dirty="0"/>
              <a:t> Qualitative (Structured Interview with Management of Animal Sanctuaries)</a:t>
            </a:r>
          </a:p>
          <a:p>
            <a:pPr lvl="1">
              <a:buFont typeface="Wingdings" panose="05000000000000000000" pitchFamily="2" charset="2"/>
              <a:buChar char="Ø"/>
            </a:pPr>
            <a:r>
              <a:rPr lang="en-IE" dirty="0"/>
              <a:t> However, due to Covid-19 3 months lockdown of the country – no responses obtained from the Management staff of any of the Sanctuaries approached with Structured Interview questions)</a:t>
            </a:r>
          </a:p>
          <a:p>
            <a:pPr lvl="1">
              <a:buFont typeface="Wingdings" panose="05000000000000000000" pitchFamily="2" charset="2"/>
              <a:buChar char="Ø"/>
            </a:pPr>
            <a:endParaRPr lang="en-IE" dirty="0"/>
          </a:p>
          <a:p>
            <a:pPr marL="84138" lvl="1" indent="42863"/>
            <a:r>
              <a:rPr lang="en-IE" dirty="0"/>
              <a:t> </a:t>
            </a:r>
            <a:r>
              <a:rPr lang="en-IE" sz="2800" dirty="0"/>
              <a:t>Dynamic Software Development Method (DSDM)</a:t>
            </a:r>
          </a:p>
          <a:p>
            <a:pPr marL="884238" lvl="2" indent="-342900">
              <a:buFont typeface="Wingdings" panose="05000000000000000000" pitchFamily="2" charset="2"/>
              <a:buChar char="Ø"/>
            </a:pPr>
            <a:r>
              <a:rPr lang="en-IE" sz="2400" dirty="0"/>
              <a:t>Time Boxing</a:t>
            </a:r>
          </a:p>
          <a:p>
            <a:pPr marL="884238" lvl="2" indent="-342900">
              <a:buFont typeface="Wingdings" panose="05000000000000000000" pitchFamily="2" charset="2"/>
              <a:buChar char="Ø"/>
            </a:pPr>
            <a:r>
              <a:rPr lang="en-IE" sz="2400" dirty="0" err="1"/>
              <a:t>MoSCoW</a:t>
            </a:r>
            <a:endParaRPr lang="en-IE" sz="2400" dirty="0"/>
          </a:p>
          <a:p>
            <a:pPr marL="884238" lvl="2" indent="-342900">
              <a:buFont typeface="Wingdings" panose="05000000000000000000" pitchFamily="2" charset="2"/>
              <a:buChar char="Ø"/>
            </a:pPr>
            <a:r>
              <a:rPr lang="en-IE" sz="2400" dirty="0"/>
              <a:t>Prototyping</a:t>
            </a:r>
          </a:p>
        </p:txBody>
      </p:sp>
      <p:pic>
        <p:nvPicPr>
          <p:cNvPr id="4" name="Picture 3">
            <a:extLst>
              <a:ext uri="{FF2B5EF4-FFF2-40B4-BE49-F238E27FC236}">
                <a16:creationId xmlns:a16="http://schemas.microsoft.com/office/drawing/2014/main" id="{85E6960B-2685-4685-9A73-8D084C7D8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Tree>
    <p:extLst>
      <p:ext uri="{BB962C8B-B14F-4D97-AF65-F5344CB8AC3E}">
        <p14:creationId xmlns:p14="http://schemas.microsoft.com/office/powerpoint/2010/main" val="2627720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E2A7-CF9B-40B7-BEE1-45155F1EE5F2}"/>
              </a:ext>
            </a:extLst>
          </p:cNvPr>
          <p:cNvSpPr>
            <a:spLocks noGrp="1"/>
          </p:cNvSpPr>
          <p:nvPr>
            <p:ph type="title"/>
          </p:nvPr>
        </p:nvSpPr>
        <p:spPr>
          <a:xfrm>
            <a:off x="189475" y="20935"/>
            <a:ext cx="10515600" cy="1119563"/>
          </a:xfrm>
        </p:spPr>
        <p:txBody>
          <a:bodyPr/>
          <a:lstStyle/>
          <a:p>
            <a:r>
              <a:rPr lang="en-IE" dirty="0"/>
              <a:t>System Requirements (Initial Survey Results):</a:t>
            </a:r>
          </a:p>
        </p:txBody>
      </p:sp>
      <p:pic>
        <p:nvPicPr>
          <p:cNvPr id="4" name="Picture 3">
            <a:extLst>
              <a:ext uri="{FF2B5EF4-FFF2-40B4-BE49-F238E27FC236}">
                <a16:creationId xmlns:a16="http://schemas.microsoft.com/office/drawing/2014/main" id="{AACBF025-03BC-42C4-958A-E6D783F79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77" y="73605"/>
            <a:ext cx="1746897" cy="1279032"/>
          </a:xfrm>
          <a:prstGeom prst="rect">
            <a:avLst/>
          </a:prstGeom>
        </p:spPr>
      </p:pic>
      <p:sp>
        <p:nvSpPr>
          <p:cNvPr id="7" name="TextBox 6">
            <a:extLst>
              <a:ext uri="{FF2B5EF4-FFF2-40B4-BE49-F238E27FC236}">
                <a16:creationId xmlns:a16="http://schemas.microsoft.com/office/drawing/2014/main" id="{A8051E3E-EF7B-4BBB-9F12-A92C6BE27D46}"/>
              </a:ext>
            </a:extLst>
          </p:cNvPr>
          <p:cNvSpPr txBox="1"/>
          <p:nvPr/>
        </p:nvSpPr>
        <p:spPr>
          <a:xfrm>
            <a:off x="264986" y="1068720"/>
            <a:ext cx="9793413" cy="1354217"/>
          </a:xfrm>
          <a:prstGeom prst="rect">
            <a:avLst/>
          </a:prstGeom>
          <a:noFill/>
        </p:spPr>
        <p:txBody>
          <a:bodyPr wrap="square">
            <a:spAutoFit/>
          </a:bodyPr>
          <a:lstStyle/>
          <a:p>
            <a:pPr marL="285750" indent="-285750">
              <a:buFont typeface="Arial" panose="020B0604020202020204" pitchFamily="34" charset="0"/>
              <a:buChar char="•"/>
            </a:pPr>
            <a:r>
              <a:rPr lang="en-IE" sz="3200" i="1" dirty="0"/>
              <a:t>Google Forms </a:t>
            </a:r>
            <a:r>
              <a:rPr lang="en-IE" sz="3200" dirty="0"/>
              <a:t>Tool</a:t>
            </a:r>
          </a:p>
          <a:p>
            <a:pPr marL="285750" indent="-285750">
              <a:buFont typeface="Arial" panose="020B0604020202020204" pitchFamily="34" charset="0"/>
              <a:buChar char="•"/>
            </a:pPr>
            <a:r>
              <a:rPr lang="en-IE" sz="3200" dirty="0"/>
              <a:t>Survey performed with 75 Participants in March’2020</a:t>
            </a:r>
          </a:p>
          <a:p>
            <a:endParaRPr lang="en-IE" dirty="0">
              <a:solidFill>
                <a:srgbClr val="FF0000"/>
              </a:solidFill>
            </a:endParaRPr>
          </a:p>
        </p:txBody>
      </p:sp>
      <p:pic>
        <p:nvPicPr>
          <p:cNvPr id="5" name="Picture 4">
            <a:extLst>
              <a:ext uri="{FF2B5EF4-FFF2-40B4-BE49-F238E27FC236}">
                <a16:creationId xmlns:a16="http://schemas.microsoft.com/office/drawing/2014/main" id="{F66E76B3-8589-48B1-9B62-5F3A9F03DC6E}"/>
              </a:ext>
            </a:extLst>
          </p:cNvPr>
          <p:cNvPicPr/>
          <p:nvPr/>
        </p:nvPicPr>
        <p:blipFill rotWithShape="1">
          <a:blip r:embed="rId3" cstate="print"/>
          <a:srcRect l="25261" t="35117" r="36659" b="32637"/>
          <a:stretch/>
        </p:blipFill>
        <p:spPr bwMode="auto">
          <a:xfrm>
            <a:off x="112747" y="2280090"/>
            <a:ext cx="2880000" cy="216000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0D678EBF-9697-41F5-B3B9-D2FAA541E412}"/>
              </a:ext>
            </a:extLst>
          </p:cNvPr>
          <p:cNvPicPr/>
          <p:nvPr/>
        </p:nvPicPr>
        <p:blipFill rotWithShape="1">
          <a:blip r:embed="rId4" cstate="print"/>
          <a:srcRect l="25741" t="39008" r="39508" b="29430"/>
          <a:stretch/>
        </p:blipFill>
        <p:spPr bwMode="auto">
          <a:xfrm>
            <a:off x="3167144" y="2280090"/>
            <a:ext cx="2880000" cy="21600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38814518-6A08-4E3D-99A6-3A3166D4A705}"/>
              </a:ext>
            </a:extLst>
          </p:cNvPr>
          <p:cNvPicPr/>
          <p:nvPr/>
        </p:nvPicPr>
        <p:blipFill rotWithShape="1">
          <a:blip r:embed="rId5" cstate="print"/>
          <a:srcRect l="25641" t="42377" r="32006" b="23183"/>
          <a:stretch/>
        </p:blipFill>
        <p:spPr bwMode="auto">
          <a:xfrm>
            <a:off x="6221542" y="2280090"/>
            <a:ext cx="2880000" cy="21600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1689C60D-EE74-415E-9B6C-42FC97C3D83C}"/>
              </a:ext>
            </a:extLst>
          </p:cNvPr>
          <p:cNvPicPr/>
          <p:nvPr/>
        </p:nvPicPr>
        <p:blipFill rotWithShape="1">
          <a:blip r:embed="rId6" cstate="print"/>
          <a:srcRect l="25549" t="37148" r="38464" b="31287"/>
          <a:stretch/>
        </p:blipFill>
        <p:spPr bwMode="auto">
          <a:xfrm>
            <a:off x="9259266" y="2280090"/>
            <a:ext cx="2880000" cy="216000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5901C2CD-02EA-4750-9389-ED02F680195B}"/>
              </a:ext>
            </a:extLst>
          </p:cNvPr>
          <p:cNvPicPr/>
          <p:nvPr/>
        </p:nvPicPr>
        <p:blipFill rotWithShape="1">
          <a:blip r:embed="rId7" cstate="print"/>
          <a:srcRect l="25169" t="40863" r="37704" b="27742"/>
          <a:stretch/>
        </p:blipFill>
        <p:spPr bwMode="auto">
          <a:xfrm>
            <a:off x="112747" y="4577910"/>
            <a:ext cx="2880000" cy="21600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47F454B7-9EB5-4141-847E-010F94CCB9F4}"/>
              </a:ext>
            </a:extLst>
          </p:cNvPr>
          <p:cNvPicPr/>
          <p:nvPr/>
        </p:nvPicPr>
        <p:blipFill rotWithShape="1">
          <a:blip r:embed="rId8" cstate="print"/>
          <a:srcRect l="25075" t="39682" r="28587" b="25040"/>
          <a:stretch/>
        </p:blipFill>
        <p:spPr bwMode="auto">
          <a:xfrm>
            <a:off x="3141745" y="4577910"/>
            <a:ext cx="2880000" cy="216000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3270A87F-C4C1-4AA2-AB8D-42D1135C6B2B}"/>
              </a:ext>
            </a:extLst>
          </p:cNvPr>
          <p:cNvPicPr/>
          <p:nvPr/>
        </p:nvPicPr>
        <p:blipFill rotWithShape="1">
          <a:blip r:embed="rId9" cstate="print"/>
          <a:srcRect l="25265" t="37150" r="31341" b="28585"/>
          <a:stretch/>
        </p:blipFill>
        <p:spPr bwMode="auto">
          <a:xfrm>
            <a:off x="6221542" y="4577910"/>
            <a:ext cx="2880000" cy="216000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DDEEB3EF-4865-4DDB-8E6D-BFA92F49DD3B}"/>
              </a:ext>
            </a:extLst>
          </p:cNvPr>
          <p:cNvPicPr/>
          <p:nvPr/>
        </p:nvPicPr>
        <p:blipFill rotWithShape="1">
          <a:blip r:embed="rId10" cstate="print"/>
          <a:srcRect l="24976" t="42545" r="30487" b="17441"/>
          <a:stretch/>
        </p:blipFill>
        <p:spPr bwMode="auto">
          <a:xfrm>
            <a:off x="9226722" y="4577910"/>
            <a:ext cx="2880000" cy="216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87322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2573</TotalTime>
  <Words>1720</Words>
  <Application>Microsoft Office PowerPoint</Application>
  <PresentationFormat>Widescreen</PresentationFormat>
  <Paragraphs>253</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Times New Roman</vt:lpstr>
      <vt:lpstr>Wingdings</vt:lpstr>
      <vt:lpstr>Office Theme</vt:lpstr>
      <vt:lpstr>Pawdopter  Mobile Application, connected to IoT Home Device, for potential Animal Adopters to find their Pet to love</vt:lpstr>
      <vt:lpstr>Problem Definition</vt:lpstr>
      <vt:lpstr>IoT – Internet of Things</vt:lpstr>
      <vt:lpstr>Project Goal </vt:lpstr>
      <vt:lpstr>Project Scope</vt:lpstr>
      <vt:lpstr>Project Objectives</vt:lpstr>
      <vt:lpstr>Project Gant Chart</vt:lpstr>
      <vt:lpstr>Chosen Research and Development Methodologies for the project</vt:lpstr>
      <vt:lpstr>System Requirements (Initial Survey Results):</vt:lpstr>
      <vt:lpstr>System Requirements (Initial Survey Results):</vt:lpstr>
      <vt:lpstr>Use Case Diagram</vt:lpstr>
      <vt:lpstr>PowerPoint Presentation</vt:lpstr>
      <vt:lpstr>PowerPoint Presentation</vt:lpstr>
      <vt:lpstr>Object Class Diagram</vt:lpstr>
      <vt:lpstr>Alternative Solutions</vt:lpstr>
      <vt:lpstr>Screen Designs</vt:lpstr>
      <vt:lpstr>Screen Designs cont.</vt:lpstr>
      <vt:lpstr>Screen Designs cont.</vt:lpstr>
      <vt:lpstr>Screen Designs cont.</vt:lpstr>
      <vt:lpstr>Three-Tier Architecture</vt:lpstr>
      <vt:lpstr>Database Connectivity (Firebase Database with Android Studio)</vt:lpstr>
      <vt:lpstr>Database Connectivity (Firebase Database with Android Studio)</vt:lpstr>
      <vt:lpstr>Connecting Firebase Database with IoT Home device (Actions on Google Home Assistant)</vt:lpstr>
      <vt:lpstr>Connected Mobile App with Google Home Assistant (Firebase Database and Actions on Google Home Assistant)</vt:lpstr>
      <vt:lpstr>Testing</vt:lpstr>
      <vt:lpstr>Testing Cases</vt:lpstr>
      <vt:lpstr>Project Evaluation</vt:lpstr>
      <vt:lpstr>Project Achievements</vt:lpstr>
      <vt:lpstr>Contributions to IT field and Society</vt:lpstr>
      <vt:lpstr>Personal and Professional Achievements</vt:lpstr>
      <vt:lpstr>Conclusions</vt:lpstr>
      <vt:lpstr>Scope for Future work</vt:lpstr>
      <vt:lpstr>User Manual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GCL User</dc:creator>
  <cp:lastModifiedBy>GCL User</cp:lastModifiedBy>
  <cp:revision>86</cp:revision>
  <dcterms:created xsi:type="dcterms:W3CDTF">2020-06-24T14:50:29Z</dcterms:created>
  <dcterms:modified xsi:type="dcterms:W3CDTF">2020-07-08T15:12:13Z</dcterms:modified>
</cp:coreProperties>
</file>